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4"/>
  </p:sldMasterIdLst>
  <p:notesMasterIdLst>
    <p:notesMasterId r:id="rId16"/>
  </p:notesMasterIdLst>
  <p:handoutMasterIdLst>
    <p:handoutMasterId r:id="rId17"/>
  </p:handoutMasterIdLst>
  <p:sldIdLst>
    <p:sldId id="279" r:id="rId5"/>
    <p:sldId id="282" r:id="rId6"/>
    <p:sldId id="260" r:id="rId7"/>
    <p:sldId id="283" r:id="rId8"/>
    <p:sldId id="284" r:id="rId9"/>
    <p:sldId id="285" r:id="rId10"/>
    <p:sldId id="286" r:id="rId11"/>
    <p:sldId id="287" r:id="rId12"/>
    <p:sldId id="289" r:id="rId13"/>
    <p:sldId id="292" r:id="rId14"/>
    <p:sldId id="300" r:id="rId15"/>
  </p:sldIdLst>
  <p:sldSz cx="20104100" cy="11322050"/>
  <p:notesSz cx="20104100" cy="1132205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0"/>
    <p:restoredTop sz="96327"/>
  </p:normalViewPr>
  <p:slideViewPr>
    <p:cSldViewPr>
      <p:cViewPr>
        <p:scale>
          <a:sx n="76" d="100"/>
          <a:sy n="76" d="100"/>
        </p:scale>
        <p:origin x="-522" y="-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2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40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11FCB69-38BA-004B-8CDB-8579BB7618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F250B1-6E24-9246-98C5-7F51BD0120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EE358-E80E-6342-B6F1-68EAD482370B}" type="datetimeFigureOut">
              <a:rPr lang="x-none" smtClean="0">
                <a:latin typeface="Trebuchet MS" panose="020B0703020202090204" pitchFamily="34" charset="0"/>
              </a:rPr>
              <a:t>05.11.2020</a:t>
            </a:fld>
            <a:endParaRPr lang="x-none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75C5A0-5ECC-6F4B-AEC4-4B109D0AA7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03343B-1171-4642-863E-7B2999512B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6E44-8F0F-0344-BD1A-8A322F9154D5}" type="slidenum">
              <a:rPr lang="x-none" smtClean="0">
                <a:latin typeface="Trebuchet MS" panose="020B0703020202090204" pitchFamily="34" charset="0"/>
              </a:rPr>
              <a:t>‹#›</a:t>
            </a:fld>
            <a:endParaRPr lang="x-none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43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A90149C4-F5A2-4941-9D39-20CAD217713B}" type="datetimeFigureOut">
              <a:rPr lang="x-none" smtClean="0"/>
              <a:pPr/>
              <a:t>05.11.2020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6050"/>
            <a:ext cx="6784975" cy="382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8300"/>
            <a:ext cx="16084550" cy="4459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rebuchet MS" panose="020B070302020209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rebuchet MS" panose="020B0703020202090204" pitchFamily="34" charset="0"/>
              </a:defRPr>
            </a:lvl1pPr>
          </a:lstStyle>
          <a:p>
            <a:fld id="{5734DC21-1089-C840-9525-16808CCD12E8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471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DC21-1089-C840-9525-16808CCD12E8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52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615" y="9654085"/>
            <a:ext cx="4191000" cy="630942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41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2020 02 20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7731" y="7339859"/>
            <a:ext cx="9486720" cy="1392689"/>
          </a:xfrm>
        </p:spPr>
        <p:txBody>
          <a:bodyPr lIns="0" tIns="0" rIns="0" bIns="0" anchor="b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7B241983-1648-DA44-8FA3-D3318762271F}"/>
              </a:ext>
            </a:extLst>
          </p:cNvPr>
          <p:cNvSpPr/>
          <p:nvPr/>
        </p:nvSpPr>
        <p:spPr>
          <a:xfrm>
            <a:off x="779405" y="9083940"/>
            <a:ext cx="8376920" cy="0"/>
          </a:xfrm>
          <a:custGeom>
            <a:avLst/>
            <a:gdLst/>
            <a:ahLst/>
            <a:cxnLst/>
            <a:rect l="l" t="t" r="r" b="b"/>
            <a:pathLst>
              <a:path w="8376920">
                <a:moveTo>
                  <a:pt x="0" y="0"/>
                </a:moveTo>
                <a:lnTo>
                  <a:pt x="8376708" y="0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78A0C946-4FD0-9444-837A-FAC9BEBFB118}"/>
              </a:ext>
            </a:extLst>
          </p:cNvPr>
          <p:cNvSpPr/>
          <p:nvPr/>
        </p:nvSpPr>
        <p:spPr>
          <a:xfrm>
            <a:off x="764247" y="688458"/>
            <a:ext cx="2572214" cy="165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43A4C4B1-D04B-4842-A446-469A3D15267B}"/>
              </a:ext>
            </a:extLst>
          </p:cNvPr>
          <p:cNvSpPr/>
          <p:nvPr userDrawn="1"/>
        </p:nvSpPr>
        <p:spPr>
          <a:xfrm>
            <a:off x="779405" y="9083940"/>
            <a:ext cx="8376920" cy="0"/>
          </a:xfrm>
          <a:custGeom>
            <a:avLst/>
            <a:gdLst/>
            <a:ahLst/>
            <a:cxnLst/>
            <a:rect l="l" t="t" r="r" b="b"/>
            <a:pathLst>
              <a:path w="8376920">
                <a:moveTo>
                  <a:pt x="0" y="0"/>
                </a:moveTo>
                <a:lnTo>
                  <a:pt x="8376708" y="0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57970245-302A-6043-B850-A753D4E61035}"/>
              </a:ext>
            </a:extLst>
          </p:cNvPr>
          <p:cNvSpPr/>
          <p:nvPr userDrawn="1"/>
        </p:nvSpPr>
        <p:spPr>
          <a:xfrm>
            <a:off x="764247" y="688458"/>
            <a:ext cx="2572214" cy="165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0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kas cir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32" y="538238"/>
            <a:ext cx="5684628" cy="278537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 dirty="0"/>
              <a:t>Insert Title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3073" y="3301294"/>
            <a:ext cx="5333967" cy="558679"/>
          </a:xfrm>
        </p:spPr>
        <p:txBody>
          <a:bodyPr lIns="0" tIns="0" rIns="0" bIns="0"/>
          <a:lstStyle>
            <a:lvl1pPr marL="12700" marR="5080" algn="l" defTabSz="914400" rtl="0" eaLnBrk="1" latinLnBrk="0" hangingPunct="1">
              <a:lnSpc>
                <a:spcPct val="118700"/>
              </a:lnSpc>
              <a:spcBef>
                <a:spcPts val="100"/>
              </a:spcBef>
              <a:defRPr sz="3300" b="0" i="0" kern="1200" spc="-10" dirty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72F499-351B-864E-8346-7B21658A01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19630" y="10343262"/>
            <a:ext cx="664846" cy="253916"/>
          </a:xfrm>
        </p:spPr>
        <p:txBody>
          <a:bodyPr/>
          <a:lstStyle>
            <a:lvl1pPr marL="0" algn="ctr" defTabSz="914400" rtl="0" eaLnBrk="1" latinLnBrk="0" hangingPunct="1">
              <a:defRPr lang="x-none" sz="1650" b="1" i="0" kern="1200" spc="-5" smtClean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fld id="{B6F15528-21DE-4FAA-801E-634DDDAF4B2B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ACE956E5-2426-8444-9C97-7B09F3B1524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99250" y="538163"/>
            <a:ext cx="11734800" cy="10152062"/>
          </a:xfrm>
        </p:spPr>
        <p:txBody>
          <a:bodyPr/>
          <a:lstStyle/>
          <a:p>
            <a:r>
              <a:rPr lang="en-GB"/>
              <a:t>Click icon to add chart</a:t>
            </a:r>
            <a:endParaRPr lang="x-none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xmlns="" id="{59752856-9C96-0D4E-9FAB-1B3CE53A60F0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B7A532B1-E29E-A248-99BF-05B7152AC8FC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9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">
            <a:extLst>
              <a:ext uri="{FF2B5EF4-FFF2-40B4-BE49-F238E27FC236}">
                <a16:creationId xmlns:a16="http://schemas.microsoft.com/office/drawing/2014/main" xmlns="" id="{508C56FA-B79F-7349-AC3D-020A311E87E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46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xmlns="" id="{3BB44F7C-9EA4-0245-B65E-C38CDED20F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343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xmlns="" id="{7BFF0D8A-4F41-D948-AAB0-4AFB34B6F9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58896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8B3FF5C-98C0-DE42-8C73-B134B7850F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56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9E7AEAEE-B463-6A45-B777-665BDB2212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85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831850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31D91FC0-F17E-3840-A439-061E3CBD2A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xmlns="" id="{5FBCF91D-8EAD-1F4D-83A1-0F3EB609E5B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60850" y="348446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70DA9F10-CCD8-0643-98C0-012DB25CEE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14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xmlns="" id="{02FC2137-7F2A-E64E-92CF-5FE52614925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89850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xmlns="" id="{D955A49E-5E97-C34E-8380-0B68BEE789C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1118850" y="348446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xmlns="" id="{F19F2310-4DA9-734F-B5D5-3A3DC97C290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4533995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xmlns="" id="{24E2B0A8-604F-974D-BD8B-0F6583CD48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633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xmlns="" id="{493EC7D3-CC25-D24C-8C72-F58F89EE7D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7048840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xmlns="" id="{FB9B4AFA-4E28-A941-B474-DC6EDBE14C5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5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xmlns="" id="{738CFEBB-3189-6741-89D6-2B6B0251858D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2121794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xmlns="" id="{31931985-4FBB-1143-9379-01312DEA086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550794" y="899519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13815E81-F0F1-1043-BDD3-45F2CC00501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04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5" name="Holder 3">
            <a:extLst>
              <a:ext uri="{FF2B5EF4-FFF2-40B4-BE49-F238E27FC236}">
                <a16:creationId xmlns:a16="http://schemas.microsoft.com/office/drawing/2014/main" xmlns="" id="{F5A89068-4E08-374F-AB63-CA3A3F5E028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979794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6" name="Holder 3">
            <a:extLst>
              <a:ext uri="{FF2B5EF4-FFF2-40B4-BE49-F238E27FC236}">
                <a16:creationId xmlns:a16="http://schemas.microsoft.com/office/drawing/2014/main" xmlns="" id="{42CCE373-CCEF-3D49-9C3A-4D610680F3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08794" y="899519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7" name="Holder 3">
            <a:extLst>
              <a:ext uri="{FF2B5EF4-FFF2-40B4-BE49-F238E27FC236}">
                <a16:creationId xmlns:a16="http://schemas.microsoft.com/office/drawing/2014/main" xmlns="" id="{44926F14-75D9-864F-9D42-AB7756ED2AE8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5823939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xmlns="" id="{93A41C6C-3B31-DB4A-BEB9-04FB0DE8877E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20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172B498-B377-FC4F-8229-0B0DE0EFF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1850" y="0"/>
            <a:ext cx="10382250" cy="113220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568" y="3332041"/>
            <a:ext cx="5306433" cy="520014"/>
          </a:xfrm>
        </p:spPr>
        <p:txBody>
          <a:bodyPr vert="horz" wrap="square" lIns="0" tIns="12065" rIns="0" bIns="0" rtlCol="0">
            <a:spAutoFit/>
          </a:bodyPr>
          <a:lstStyle>
            <a:lvl1pPr>
              <a:defRPr lang="x-none" sz="3300" b="0" i="0" kern="1200" spc="20" dirty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marL="381000" lvl="0" indent="-368935" algn="l" defTabSz="914400" rtl="0" eaLnBrk="1" latinLnBrk="0" hangingPunct="1">
              <a:lnSpc>
                <a:spcPct val="100000"/>
              </a:lnSpc>
              <a:spcBef>
                <a:spcPts val="95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dirty="0"/>
              <a:t>Insert text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1392689"/>
          </a:xfrm>
        </p:spPr>
        <p:txBody>
          <a:bodyPr lIns="0" tIns="0" rIns="0" bIns="0" anchor="t" anchorCtr="0"/>
          <a:lstStyle>
            <a:lvl1pPr>
              <a:defRPr sz="9050" b="0" i="0" kern="0" dirty="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xmlns="" id="{47FCADF6-A0CE-AB4F-99FA-4F62AD739509}"/>
              </a:ext>
            </a:extLst>
          </p:cNvPr>
          <p:cNvSpPr txBox="1">
            <a:spLocks/>
          </p:cNvSpPr>
          <p:nvPr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B60463A2-E655-7F46-9D6F-07BC3DBF90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D2E18291-4213-CE44-899E-611E38874795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DDB6B6C1-66F7-1746-8EB9-6867847166F4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4" name="Title 14">
            <a:extLst>
              <a:ext uri="{FF2B5EF4-FFF2-40B4-BE49-F238E27FC236}">
                <a16:creationId xmlns:a16="http://schemas.microsoft.com/office/drawing/2014/main" xmlns="" id="{DD8AC3D1-F61A-3B41-9521-A3ECEC99AE3B}"/>
              </a:ext>
            </a:extLst>
          </p:cNvPr>
          <p:cNvSpPr txBox="1">
            <a:spLocks/>
          </p:cNvSpPr>
          <p:nvPr userDrawn="1"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643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172B498-B377-FC4F-8229-0B0DE0EFF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2446" y="714401"/>
            <a:ext cx="8164287" cy="981464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8167" y="4111387"/>
            <a:ext cx="5589283" cy="571503"/>
          </a:xfrm>
        </p:spPr>
        <p:txBody>
          <a:bodyPr vert="horz" wrap="square" lIns="0" tIns="12700" rIns="0" bIns="0" rtlCol="0">
            <a:spAutoFit/>
          </a:bodyPr>
          <a:lstStyle>
            <a:lvl1pPr>
              <a:defRPr lang="x-none" sz="3300" b="0" i="0" kern="1200" spc="20" dirty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marL="12700" marR="162560" lvl="0" algn="l" defTabSz="914400" rtl="0" eaLnBrk="1" latinLnBrk="0" hangingPunct="1">
              <a:lnSpc>
                <a:spcPct val="118700"/>
              </a:lnSpc>
              <a:spcBef>
                <a:spcPts val="100"/>
              </a:spcBef>
            </a:pPr>
            <a:r>
              <a:rPr lang="en-GB" dirty="0"/>
              <a:t>Insert text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1392689"/>
          </a:xfrm>
        </p:spPr>
        <p:txBody>
          <a:bodyPr lIns="0" tIns="0" rIns="0" bIns="0" anchor="t" anchorCtr="0"/>
          <a:lstStyle>
            <a:lvl1pPr>
              <a:defRPr sz="9050" b="0" i="0" kern="0" dirty="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xmlns="" id="{47FCADF6-A0CE-AB4F-99FA-4F62AD739509}"/>
              </a:ext>
            </a:extLst>
          </p:cNvPr>
          <p:cNvSpPr txBox="1">
            <a:spLocks/>
          </p:cNvSpPr>
          <p:nvPr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05AB6B56-9CF0-7848-88A0-553477D7D150}"/>
              </a:ext>
            </a:extLst>
          </p:cNvPr>
          <p:cNvSpPr/>
          <p:nvPr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4E3D7116-CA04-7546-B394-9D112FBD9C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37B9C16D-B742-CC4D-8974-B4A7AEB32DA9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4" name="Title 14">
            <a:extLst>
              <a:ext uri="{FF2B5EF4-FFF2-40B4-BE49-F238E27FC236}">
                <a16:creationId xmlns:a16="http://schemas.microsoft.com/office/drawing/2014/main" xmlns="" id="{3406AFAC-BBD3-D643-983B-E71491489EE5}"/>
              </a:ext>
            </a:extLst>
          </p:cNvPr>
          <p:cNvSpPr txBox="1">
            <a:spLocks/>
          </p:cNvSpPr>
          <p:nvPr userDrawn="1"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xmlns="" id="{0DB911D8-E5BA-DC44-B2C1-E1DC33E26D1C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7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bai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32" y="8958610"/>
            <a:ext cx="4228918" cy="507831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6213" y="860425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09D2E07E-768F-FB47-8095-70FA914D9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6907" y="8958610"/>
            <a:ext cx="4228918" cy="507831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341DD37-1747-0249-AFE8-A869EC8AC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24332" y="10385425"/>
            <a:ext cx="4228918" cy="253916"/>
          </a:xfrm>
        </p:spPr>
        <p:txBody>
          <a:bodyPr/>
          <a:lstStyle>
            <a:lvl1pPr marL="12700" algn="r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165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CED2A66E-B70C-DA42-A9A3-4B5348FC02F1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2E090C30-338C-C44B-AF09-FBA0A38C1B23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4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615" y="9654085"/>
            <a:ext cx="4191000" cy="630942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41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2020 02 20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7731" y="7339859"/>
            <a:ext cx="9486720" cy="1392689"/>
          </a:xfrm>
        </p:spPr>
        <p:txBody>
          <a:bodyPr lIns="0" tIns="0" rIns="0" bIns="0" anchor="b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7B241983-1648-DA44-8FA3-D3318762271F}"/>
              </a:ext>
            </a:extLst>
          </p:cNvPr>
          <p:cNvSpPr/>
          <p:nvPr userDrawn="1"/>
        </p:nvSpPr>
        <p:spPr>
          <a:xfrm>
            <a:off x="779405" y="9083940"/>
            <a:ext cx="8376920" cy="0"/>
          </a:xfrm>
          <a:custGeom>
            <a:avLst/>
            <a:gdLst/>
            <a:ahLst/>
            <a:cxnLst/>
            <a:rect l="l" t="t" r="r" b="b"/>
            <a:pathLst>
              <a:path w="8376920">
                <a:moveTo>
                  <a:pt x="0" y="0"/>
                </a:moveTo>
                <a:lnTo>
                  <a:pt x="8376708" y="0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78A0C946-4FD0-9444-837A-FAC9BEBFB118}"/>
              </a:ext>
            </a:extLst>
          </p:cNvPr>
          <p:cNvSpPr/>
          <p:nvPr userDrawn="1"/>
        </p:nvSpPr>
        <p:spPr>
          <a:xfrm>
            <a:off x="764247" y="688458"/>
            <a:ext cx="2572214" cy="165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nd color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751304" y="4594274"/>
            <a:ext cx="3814342" cy="630942"/>
          </a:xfrm>
        </p:spPr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Content title</a:t>
            </a:r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xmlns="" id="{6370FA6D-62DC-174C-91B9-81815CEE6AB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1304" y="6284779"/>
            <a:ext cx="3881656" cy="276999"/>
          </a:xfrm>
        </p:spPr>
        <p:txBody>
          <a:bodyPr lIns="0" tIns="0" rIns="0" bIns="0"/>
          <a:lstStyle>
            <a:lvl1pPr>
              <a:defRPr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Content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xmlns="" id="{EB577F29-1E38-914F-9353-B395D67D28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43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oz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56403-0141-7640-8B7A-871CDABE90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7203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pozem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ADB438-3D00-1F43-9F36-C7CD8F2B53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8468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akmu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xmlns="" id="{13408D8F-E8E2-944E-9401-1921137795C2}"/>
              </a:ext>
            </a:extLst>
          </p:cNvPr>
          <p:cNvSpPr/>
          <p:nvPr userDrawn="1"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00C6BC85-7FE5-1B41-871B-C8679D6FFB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6856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 color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751304" y="4594274"/>
            <a:ext cx="3814342" cy="630942"/>
          </a:xfrm>
        </p:spPr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Content title</a:t>
            </a:r>
            <a:endParaRPr dirty="0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xmlns="" id="{6370FA6D-62DC-174C-91B9-81815CEE6AB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1304" y="6284779"/>
            <a:ext cx="3881656" cy="276999"/>
          </a:xfrm>
        </p:spPr>
        <p:txBody>
          <a:bodyPr lIns="0" tIns="0" rIns="0" bIns="0"/>
          <a:lstStyle>
            <a:lvl1pPr>
              <a:defRPr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Content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xmlns="" id="{EB577F29-1E38-914F-9353-B395D67D28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9C869A1A-E8C2-294A-A47B-08DD1600A18C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F451BCC6-3C45-7042-B871-36183AFDB0CE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5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gamyk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238CC5-F5E1-604B-8C57-1D7DCC033E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1549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pu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xmlns="" id="{C47692B1-FA5F-9849-A23E-DF8074342E32}"/>
              </a:ext>
            </a:extLst>
          </p:cNvPr>
          <p:cNvSpPr/>
          <p:nvPr userDrawn="1"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8FF4E635-20D6-2948-9B95-71F787B6F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1319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and color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751303" y="3484464"/>
            <a:ext cx="4500137" cy="1261884"/>
          </a:xfrm>
        </p:spPr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1304" y="6284779"/>
            <a:ext cx="3881656" cy="276999"/>
          </a:xfrm>
        </p:spPr>
        <p:txBody>
          <a:bodyPr lIns="0" tIns="0" rIns="0" bIns="0"/>
          <a:lstStyle>
            <a:lvl1pPr algn="ctr">
              <a:defRPr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Time line text block</a:t>
            </a:r>
            <a:endParaRPr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793522D5-4EE8-694B-934F-00FFFAEDEE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17135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C268D06-A5F4-5748-9937-A76FA1484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834" y="2827922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527227" y="3679825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72F499-351B-864E-8346-7B21658A01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19630" y="10343262"/>
            <a:ext cx="664846" cy="253916"/>
          </a:xfrm>
        </p:spPr>
        <p:txBody>
          <a:bodyPr/>
          <a:lstStyle>
            <a:lvl1pPr marL="0" algn="ctr" defTabSz="914400" rtl="0" eaLnBrk="1" latinLnBrk="0" hangingPunct="1">
              <a:defRPr lang="x-none" sz="1650" b="1" i="0" kern="1200" spc="-5" smtClean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fld id="{B6F15528-21DE-4FAA-801E-634DDDAF4B2B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xmlns="" id="{B1DD5FD8-F03E-6C47-96E9-6E16BE8379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834" y="5584825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xmlns="" id="{25996B6F-9891-5F47-B5CD-D54B4A99B39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527227" y="6552437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xmlns="" id="{E2A61749-9E4E-F340-973C-0C88CCC1D0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834" y="8364716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xmlns="" id="{38252233-BE16-2947-9E32-5876B7AAEFA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27227" y="9216619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xmlns="" id="{FD5ACEBB-58E9-AB4B-B82F-1041AB462C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47250" y="2827922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xmlns="" id="{43958096-0C1E-3745-8291-FCF3251F9ED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2543643" y="3679825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5B9B84E1-4F07-4E4E-AB3A-BF8B423C54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47250" y="5584825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xmlns="" id="{F6718C65-B491-2249-9420-05B97E9165A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2543643" y="6436728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xmlns="" id="{9CB3B025-4268-8A4D-AAAB-4AD4CAC680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47250" y="8364716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xmlns="" id="{589C4527-1FDB-8447-B41C-60E3B60F7A19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2543643" y="9216619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836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kas cir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32" y="538238"/>
            <a:ext cx="5684628" cy="278537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 dirty="0"/>
              <a:t>Insert Title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3073" y="3301294"/>
            <a:ext cx="5333967" cy="558679"/>
          </a:xfrm>
        </p:spPr>
        <p:txBody>
          <a:bodyPr lIns="0" tIns="0" rIns="0" bIns="0"/>
          <a:lstStyle>
            <a:lvl1pPr marL="12700" marR="5080" algn="l" defTabSz="914400" rtl="0" eaLnBrk="1" latinLnBrk="0" hangingPunct="1">
              <a:lnSpc>
                <a:spcPct val="118700"/>
              </a:lnSpc>
              <a:spcBef>
                <a:spcPts val="100"/>
              </a:spcBef>
              <a:defRPr sz="3300" b="0" i="0" kern="1200" spc="-10" dirty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72F499-351B-864E-8346-7B21658A01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19630" y="10343262"/>
            <a:ext cx="664846" cy="253916"/>
          </a:xfrm>
        </p:spPr>
        <p:txBody>
          <a:bodyPr/>
          <a:lstStyle>
            <a:lvl1pPr marL="0" algn="ctr" defTabSz="914400" rtl="0" eaLnBrk="1" latinLnBrk="0" hangingPunct="1">
              <a:defRPr lang="x-none" sz="1650" b="1" i="0" kern="1200" spc="-5" smtClean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fld id="{B6F15528-21DE-4FAA-801E-634DDDAF4B2B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ACE956E5-2426-8444-9C97-7B09F3B1524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99250" y="538163"/>
            <a:ext cx="11734800" cy="10152062"/>
          </a:xfrm>
        </p:spPr>
        <p:txBody>
          <a:bodyPr/>
          <a:lstStyle/>
          <a:p>
            <a:r>
              <a:rPr lang="en-GB"/>
              <a:t>Click icon to add chart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4611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">
            <a:extLst>
              <a:ext uri="{FF2B5EF4-FFF2-40B4-BE49-F238E27FC236}">
                <a16:creationId xmlns:a16="http://schemas.microsoft.com/office/drawing/2014/main" xmlns="" id="{508C56FA-B79F-7349-AC3D-020A311E87E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46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xmlns="" id="{3BB44F7C-9EA4-0245-B65E-C38CDED20F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343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xmlns="" id="{7BFF0D8A-4F41-D948-AAB0-4AFB34B6F9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58896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8B3FF5C-98C0-DE42-8C73-B134B7850F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56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9E7AEAEE-B463-6A45-B777-665BDB2212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85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831850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31D91FC0-F17E-3840-A439-061E3CBD2A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xmlns="" id="{5FBCF91D-8EAD-1F4D-83A1-0F3EB609E5B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60850" y="348446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70DA9F10-CCD8-0643-98C0-012DB25CEE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14751" y="231886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xmlns="" id="{02FC2137-7F2A-E64E-92CF-5FE52614925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89850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xmlns="" id="{D955A49E-5E97-C34E-8380-0B68BEE789C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1118850" y="348446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xmlns="" id="{F19F2310-4DA9-734F-B5D5-3A3DC97C290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4533995" y="348446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xmlns="" id="{24E2B0A8-604F-974D-BD8B-0F6583CD48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633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xmlns="" id="{493EC7D3-CC25-D24C-8C72-F58F89EE7D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7048840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xmlns="" id="{FB9B4AFA-4E28-A941-B474-DC6EDBE14C5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5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xmlns="" id="{738CFEBB-3189-6741-89D6-2B6B0251858D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2121794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xmlns="" id="{31931985-4FBB-1143-9379-01312DEA086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550794" y="899519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13815E81-F0F1-1043-BDD3-45F2CC00501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04695" y="7829596"/>
            <a:ext cx="944563" cy="9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35" name="Holder 3">
            <a:extLst>
              <a:ext uri="{FF2B5EF4-FFF2-40B4-BE49-F238E27FC236}">
                <a16:creationId xmlns:a16="http://schemas.microsoft.com/office/drawing/2014/main" xmlns="" id="{F5A89068-4E08-374F-AB63-CA3A3F5E028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979794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6" name="Holder 3">
            <a:extLst>
              <a:ext uri="{FF2B5EF4-FFF2-40B4-BE49-F238E27FC236}">
                <a16:creationId xmlns:a16="http://schemas.microsoft.com/office/drawing/2014/main" xmlns="" id="{42CCE373-CCEF-3D49-9C3A-4D610680F3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08794" y="8995193"/>
            <a:ext cx="3394365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37" name="Holder 3">
            <a:extLst>
              <a:ext uri="{FF2B5EF4-FFF2-40B4-BE49-F238E27FC236}">
                <a16:creationId xmlns:a16="http://schemas.microsoft.com/office/drawing/2014/main" xmlns="" id="{44926F14-75D9-864F-9D42-AB7756ED2AE8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5823939" y="8995193"/>
            <a:ext cx="3394364" cy="253916"/>
          </a:xfrm>
        </p:spPr>
        <p:txBody>
          <a:bodyPr lIns="0" tIns="0" rIns="0" bIns="0"/>
          <a:lstStyle>
            <a:lvl1pPr algn="ctr">
              <a:defRPr sz="165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8420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172B498-B377-FC4F-8229-0B0DE0EFF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1850" y="0"/>
            <a:ext cx="10382250" cy="113220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568" y="3332041"/>
            <a:ext cx="5306433" cy="520014"/>
          </a:xfrm>
        </p:spPr>
        <p:txBody>
          <a:bodyPr vert="horz" wrap="square" lIns="0" tIns="12065" rIns="0" bIns="0" rtlCol="0">
            <a:spAutoFit/>
          </a:bodyPr>
          <a:lstStyle>
            <a:lvl1pPr>
              <a:defRPr lang="x-none" sz="3300" b="0" i="0" kern="1200" spc="20" dirty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marL="381000" lvl="0" indent="-368935" algn="l" defTabSz="914400" rtl="0" eaLnBrk="1" latinLnBrk="0" hangingPunct="1">
              <a:lnSpc>
                <a:spcPct val="100000"/>
              </a:lnSpc>
              <a:spcBef>
                <a:spcPts val="95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dirty="0"/>
              <a:t>Insert text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1392689"/>
          </a:xfrm>
        </p:spPr>
        <p:txBody>
          <a:bodyPr lIns="0" tIns="0" rIns="0" bIns="0" anchor="t" anchorCtr="0"/>
          <a:lstStyle>
            <a:lvl1pPr>
              <a:defRPr sz="9050" b="0" i="0" kern="0" dirty="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xmlns="" id="{47FCADF6-A0CE-AB4F-99FA-4F62AD739509}"/>
              </a:ext>
            </a:extLst>
          </p:cNvPr>
          <p:cNvSpPr txBox="1">
            <a:spLocks/>
          </p:cNvSpPr>
          <p:nvPr userDrawn="1"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B60463A2-E655-7F46-9D6F-07BC3DBF90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12128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172B498-B377-FC4F-8229-0B0DE0EFF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2446" y="714401"/>
            <a:ext cx="8164287" cy="981464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8167" y="4111387"/>
            <a:ext cx="5589283" cy="571503"/>
          </a:xfrm>
        </p:spPr>
        <p:txBody>
          <a:bodyPr vert="horz" wrap="square" lIns="0" tIns="12700" rIns="0" bIns="0" rtlCol="0">
            <a:spAutoFit/>
          </a:bodyPr>
          <a:lstStyle>
            <a:lvl1pPr>
              <a:defRPr lang="x-none" sz="3300" b="0" i="0" kern="1200" spc="20" dirty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marL="12700" marR="162560" lvl="0" algn="l" defTabSz="914400" rtl="0" eaLnBrk="1" latinLnBrk="0" hangingPunct="1">
              <a:lnSpc>
                <a:spcPct val="118700"/>
              </a:lnSpc>
              <a:spcBef>
                <a:spcPts val="100"/>
              </a:spcBef>
            </a:pPr>
            <a:r>
              <a:rPr lang="en-GB" dirty="0"/>
              <a:t>Insert text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1392689"/>
          </a:xfrm>
        </p:spPr>
        <p:txBody>
          <a:bodyPr lIns="0" tIns="0" rIns="0" bIns="0" anchor="t" anchorCtr="0"/>
          <a:lstStyle>
            <a:lvl1pPr>
              <a:defRPr sz="9050" b="0" i="0" kern="0" dirty="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xmlns="" id="{47FCADF6-A0CE-AB4F-99FA-4F62AD739509}"/>
              </a:ext>
            </a:extLst>
          </p:cNvPr>
          <p:cNvSpPr txBox="1">
            <a:spLocks/>
          </p:cNvSpPr>
          <p:nvPr userDrawn="1"/>
        </p:nvSpPr>
        <p:spPr>
          <a:xfrm>
            <a:off x="717732" y="538238"/>
            <a:ext cx="17716318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tx1"/>
                </a:solidFill>
                <a:latin typeface="Brewery No2 CYR Heavy" panose="020B0A03050303020203" pitchFamily="34" charset="77"/>
                <a:ea typeface="+mj-ea"/>
                <a:cs typeface="BreweryNo2CYR-Medium"/>
              </a:defRPr>
            </a:lvl1pPr>
          </a:lstStyle>
          <a:p>
            <a:endParaRPr lang="x-none" b="0" i="0" kern="0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05AB6B56-9CF0-7848-88A0-553477D7D150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4E3D7116-CA04-7546-B394-9D112FBD9C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84806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bai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32" y="8958610"/>
            <a:ext cx="4228918" cy="507831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6213" y="860425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09D2E07E-768F-FB47-8095-70FA914D9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6907" y="8958610"/>
            <a:ext cx="4228918" cy="507831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341DD37-1747-0249-AFE8-A869EC8AC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24332" y="10385425"/>
            <a:ext cx="4228918" cy="253916"/>
          </a:xfrm>
        </p:spPr>
        <p:txBody>
          <a:bodyPr/>
          <a:lstStyle>
            <a:lvl1pPr marL="12700" algn="r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1650" b="0" i="0" kern="1200" spc="-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7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 oz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56403-0141-7640-8B7A-871CDABE90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9C22C100-657E-B44F-9700-9241574323B5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255BC9F4-2A73-AA4D-BE29-ABF2270B134D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6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 pozem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ADB438-3D00-1F43-9F36-C7CD8F2B53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253BEA08-8464-FB4A-8425-27ED5F5EBFF7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617F9094-489F-DA40-9994-AC8BEF5DE18F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1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 akmu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xmlns="" id="{13408D8F-E8E2-944E-9401-1921137795C2}"/>
              </a:ext>
            </a:extLst>
          </p:cNvPr>
          <p:cNvSpPr/>
          <p:nvPr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00C6BC85-7FE5-1B41-871B-C8679D6FFB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DF2CCA6C-D4B5-C341-9AB1-D202B1EF61C6}"/>
              </a:ext>
            </a:extLst>
          </p:cNvPr>
          <p:cNvSpPr/>
          <p:nvPr userDrawn="1"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66F5B40A-6535-1A4B-9E5D-5E99C7DBE86A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15A9FB5C-9BF6-BC42-900C-5A11B904652F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 gamyk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238CC5-F5E1-604B-8C57-1D7DCC033E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0EDD3785-C0AC-C740-A3B7-BE315484A62C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8040D84C-2787-794D-8E23-55E14559FA29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9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 pu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xmlns="" id="{C47692B1-FA5F-9849-A23E-DF8074342E32}"/>
              </a:ext>
            </a:extLst>
          </p:cNvPr>
          <p:cNvSpPr/>
          <p:nvPr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337C553-BCB4-6A42-8EB7-AD9FEFC67E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33" y="6265962"/>
            <a:ext cx="5306433" cy="5078313"/>
          </a:xfrm>
        </p:spPr>
        <p:txBody>
          <a:bodyPr/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x-none" sz="33000" b="0" i="0" kern="1200" spc="-25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9804" y="8268276"/>
            <a:ext cx="10491641" cy="1392689"/>
          </a:xfrm>
        </p:spPr>
        <p:txBody>
          <a:bodyPr lIns="0" tIns="0" rIns="0" bIns="0" anchor="ctr" anchorCtr="0"/>
          <a:lstStyle>
            <a:lvl1pPr>
              <a:defRPr sz="9050" b="0" i="0" kern="0" spc="-1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Trebuchet MS" panose="020B070302020209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E54B86E7-0EFB-4644-A1E0-3C9E6E1F03EE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9D607CE0-36C6-EF4A-8B5D-FB266AE75FBB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8FF4E635-20D6-2948-9B95-71F787B6F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5293950C-F0F7-7148-A92C-CC6918836DCF}"/>
              </a:ext>
            </a:extLst>
          </p:cNvPr>
          <p:cNvSpPr/>
          <p:nvPr userDrawn="1"/>
        </p:nvSpPr>
        <p:spPr>
          <a:xfrm>
            <a:off x="0" y="10470"/>
            <a:ext cx="20104100" cy="11298555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0" y="11298085"/>
                </a:moveTo>
                <a:lnTo>
                  <a:pt x="0" y="0"/>
                </a:lnTo>
                <a:lnTo>
                  <a:pt x="20104099" y="0"/>
                </a:lnTo>
                <a:lnTo>
                  <a:pt x="20104099" y="11298085"/>
                </a:lnTo>
                <a:lnTo>
                  <a:pt x="0" y="11298085"/>
                </a:lnTo>
                <a:close/>
              </a:path>
            </a:pathLst>
          </a:custGeom>
          <a:solidFill>
            <a:srgbClr val="85714D">
              <a:alpha val="50000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2BF5692B-BCC5-F948-8778-35AB1E5E18CD}"/>
              </a:ext>
            </a:extLst>
          </p:cNvPr>
          <p:cNvSpPr/>
          <p:nvPr userDrawn="1"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727AFDD2-2C3D-DD48-8251-A4F06C02B426}"/>
              </a:ext>
            </a:extLst>
          </p:cNvPr>
          <p:cNvSpPr/>
          <p:nvPr userDrawn="1"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8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and color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751303" y="3484464"/>
            <a:ext cx="4500137" cy="1261884"/>
          </a:xfrm>
        </p:spPr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insert text</a:t>
            </a:r>
            <a:endParaRPr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1304" y="6284779"/>
            <a:ext cx="3881656" cy="276999"/>
          </a:xfrm>
        </p:spPr>
        <p:txBody>
          <a:bodyPr lIns="0" tIns="0" rIns="0" bIns="0"/>
          <a:lstStyle>
            <a:lvl1pPr algn="ctr">
              <a:defRPr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Time line text block</a:t>
            </a:r>
            <a:endParaRPr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793522D5-4EE8-694B-934F-00FFFAEDEE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57730" y="10356386"/>
            <a:ext cx="588646" cy="253916"/>
          </a:xfrm>
        </p:spPr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rgbClr val="141B4D"/>
                </a:solidFill>
                <a:cs typeface="Trebuchet MS" panose="020B0703020202090204" pitchFamily="34" charset="0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‹#›</a:t>
            </a:fld>
            <a:endParaRPr lang="x-none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xmlns="" id="{4A930EE1-8CDC-F74D-8CB1-08BBBEAA67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D7AB322C-FB98-9D48-8203-00F12CC293F8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7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C268D06-A5F4-5748-9937-A76FA1484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834" y="2827922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E3C115F6-9AD4-4C4E-9179-1EC70215D45F}"/>
              </a:ext>
            </a:extLst>
          </p:cNvPr>
          <p:cNvSpPr/>
          <p:nvPr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6CA6425-9965-3C44-A8A8-1001FBDC4418}"/>
              </a:ext>
            </a:extLst>
          </p:cNvPr>
          <p:cNvSpPr/>
          <p:nvPr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83DD4563-12DF-4B48-86B7-DF2C934E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2" y="538238"/>
            <a:ext cx="17716318" cy="140779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Trebuchet MS" panose="020B0703020202090204" pitchFamily="34" charset="0"/>
                <a:cs typeface="Apple Chancery" panose="03020702040506060504" pitchFamily="66" charset="-79"/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xmlns="" id="{2F5A07B5-DDB1-A942-B86C-C0FA86C218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527227" y="3679825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72F499-351B-864E-8346-7B21658A01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8819630" y="10343262"/>
            <a:ext cx="664846" cy="253916"/>
          </a:xfrm>
        </p:spPr>
        <p:txBody>
          <a:bodyPr/>
          <a:lstStyle>
            <a:lvl1pPr marL="0" algn="ctr" defTabSz="914400" rtl="0" eaLnBrk="1" latinLnBrk="0" hangingPunct="1">
              <a:defRPr lang="x-none" sz="1650" b="1" i="0" kern="1200" spc="-5" smtClean="0">
                <a:solidFill>
                  <a:srgbClr val="141B4D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</a:lstStyle>
          <a:p>
            <a:fld id="{B6F15528-21DE-4FAA-801E-634DDDAF4B2B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xmlns="" id="{B1DD5FD8-F03E-6C47-96E9-6E16BE8379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834" y="5584825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xmlns="" id="{25996B6F-9891-5F47-B5CD-D54B4A99B39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527227" y="6552437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xmlns="" id="{E2A61749-9E4E-F340-973C-0C88CCC1D0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834" y="8364716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xmlns="" id="{38252233-BE16-2947-9E32-5876B7AAEFA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27227" y="9216619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xmlns="" id="{FD5ACEBB-58E9-AB4B-B82F-1041AB462C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47250" y="2827922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xmlns="" id="{43958096-0C1E-3745-8291-FCF3251F9ED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2543643" y="3679825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5B9B84E1-4F07-4E4E-AB3A-BF8B423C54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47250" y="5584825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xmlns="" id="{F6718C65-B491-2249-9420-05B97E9165A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2543643" y="6436728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xmlns="" id="{9CB3B025-4268-8A4D-AAAB-4AD4CAC680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47250" y="8364716"/>
            <a:ext cx="2095200" cy="2095200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xmlns="" id="{589C4527-1FDB-8447-B41C-60E3B60F7A19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2543643" y="9216619"/>
            <a:ext cx="5333967" cy="338554"/>
          </a:xfrm>
        </p:spPr>
        <p:txBody>
          <a:bodyPr lIns="0" tIns="0" rIns="0" bIns="0" anchor="ctr" anchorCtr="0"/>
          <a:lstStyle>
            <a:lvl1pPr algn="l">
              <a:defRPr sz="22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8676A419-BC03-F14E-98D4-0EF31672575F}"/>
              </a:ext>
            </a:extLst>
          </p:cNvPr>
          <p:cNvSpPr/>
          <p:nvPr userDrawn="1"/>
        </p:nvSpPr>
        <p:spPr>
          <a:xfrm>
            <a:off x="19177886" y="1713190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xmlns="" id="{92385CB8-48B8-264C-ACBF-197431EBF84F}"/>
              </a:ext>
            </a:extLst>
          </p:cNvPr>
          <p:cNvSpPr/>
          <p:nvPr userDrawn="1"/>
        </p:nvSpPr>
        <p:spPr>
          <a:xfrm>
            <a:off x="18730940" y="724872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i="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7731" y="538238"/>
            <a:ext cx="18668637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chemeClr val="bg1"/>
                </a:solidFill>
                <a:latin typeface="BreweryNo2CYR-Medium"/>
                <a:cs typeface="BreweryNo2CYR-Medium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907107" y="10362040"/>
            <a:ext cx="46863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bg1"/>
                </a:solidFill>
                <a:latin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12700">
              <a:spcBef>
                <a:spcPts val="50"/>
              </a:spcBef>
            </a:pPr>
            <a:r>
              <a:rPr lang="x-none" spc="-5"/>
              <a:t>0/00</a:t>
            </a:r>
            <a:endParaRPr lang="x-none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B6F15528-21DE-4FAA-801E-634DDDAF4B2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695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64" r:id="rId15"/>
    <p:sldLayoutId id="2147483666" r:id="rId16"/>
    <p:sldLayoutId id="2147483667" r:id="rId17"/>
    <p:sldLayoutId id="2147483668" r:id="rId18"/>
    <p:sldLayoutId id="2147483670" r:id="rId19"/>
    <p:sldLayoutId id="2147483673" r:id="rId20"/>
    <p:sldLayoutId id="2147483676" r:id="rId21"/>
    <p:sldLayoutId id="2147483669" r:id="rId22"/>
    <p:sldLayoutId id="2147483674" r:id="rId23"/>
    <p:sldLayoutId id="2147483677" r:id="rId24"/>
    <p:sldLayoutId id="2147483671" r:id="rId25"/>
    <p:sldLayoutId id="2147483672" r:id="rId26"/>
    <p:sldLayoutId id="2147483675" r:id="rId27"/>
    <p:sldLayoutId id="2147483678" r:id="rId28"/>
  </p:sldLayoutIdLst>
  <p:txStyles>
    <p:titleStyle>
      <a:lvl1pPr eaLnBrk="1" hangingPunct="1">
        <a:defRPr b="1" i="0">
          <a:latin typeface="Trebuchet MS" panose="020B0703020202090204" pitchFamily="34" charset="0"/>
          <a:ea typeface="+mj-ea"/>
          <a:cs typeface="Apple Chancery" panose="03020702040506060504" pitchFamily="66" charset="-79"/>
        </a:defRPr>
      </a:lvl1pPr>
    </p:titleStyle>
    <p:bodyStyle>
      <a:lvl1pPr marL="0" eaLnBrk="1" hangingPunct="1">
        <a:defRPr>
          <a:latin typeface="Trebuchet MS" panose="020B0703020202090204" pitchFamily="34" charset="0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ubernija@mvgroup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F9467AC-43E6-A04D-BE4A-4040EE185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x-none" dirty="0"/>
              <a:t>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D792E1C-986A-504C-9675-AEB785B6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1" y="5974744"/>
            <a:ext cx="9486720" cy="2785378"/>
          </a:xfrm>
        </p:spPr>
        <p:txBody>
          <a:bodyPr/>
          <a:lstStyle/>
          <a:p>
            <a:r>
              <a:rPr lang="lt-LT" dirty="0"/>
              <a:t>Gubernija brewery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9428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room with a large window&#10;&#10;Description automatically generated">
            <a:extLst>
              <a:ext uri="{FF2B5EF4-FFF2-40B4-BE49-F238E27FC236}">
                <a16:creationId xmlns:a16="http://schemas.microsoft.com/office/drawing/2014/main" xmlns="" id="{A422ABE2-DF9A-D64C-B499-3E497F46D3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b="15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8C8D129-6C76-644D-A1FE-9BCC42F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2785378"/>
          </a:xfrm>
        </p:spPr>
        <p:txBody>
          <a:bodyPr/>
          <a:lstStyle/>
          <a:p>
            <a:r>
              <a:rPr lang="en-GB" dirty="0"/>
              <a:t>Production Capacity</a:t>
            </a:r>
            <a:endParaRPr lang="x-none" dirty="0"/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xmlns="" id="{D1A83429-D2AC-9949-846F-7FC2E9986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10</a:t>
            </a:fld>
            <a:endParaRPr lang="x-none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88345DA4-571B-DE43-9964-09AB9E7288BA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58762210-809F-5748-B2F7-FEEFE71D6CB4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4BE8D520-1A02-4A4E-95A9-FA3A40F35819}"/>
              </a:ext>
            </a:extLst>
          </p:cNvPr>
          <p:cNvSpPr txBox="1">
            <a:spLocks/>
          </p:cNvSpPr>
          <p:nvPr/>
        </p:nvSpPr>
        <p:spPr>
          <a:xfrm>
            <a:off x="1974850" y="4363508"/>
            <a:ext cx="5589283" cy="458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lang="x-none" sz="3300" kern="1200" spc="20" dirty="0">
                <a:solidFill>
                  <a:srgbClr val="141B4D"/>
                </a:solidFill>
                <a:latin typeface="Brewery No2 CYR Heavy" panose="020B0A03050303020203" pitchFamily="34" charset="77"/>
                <a:ea typeface="+mn-ea"/>
                <a:cs typeface="BreweryNo2CYR-Medium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Has about </a:t>
            </a:r>
            <a:r>
              <a:rPr lang="en-GB" b="1" dirty="0">
                <a:latin typeface="Trebuchet MS" panose="020B0703020202090204" pitchFamily="34" charset="0"/>
                <a:cs typeface="Apple Chancery" panose="03020702040506060504" pitchFamily="66" charset="-79"/>
              </a:rPr>
              <a:t>160</a:t>
            </a:r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 SKUs in the present portfolio.</a:t>
            </a: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Operates </a:t>
            </a:r>
            <a:r>
              <a:rPr lang="en-GB" b="1" dirty="0">
                <a:latin typeface="Trebuchet MS" panose="020B0703020202090204" pitchFamily="34" charset="0"/>
                <a:cs typeface="Apple Chancery" panose="03020702040506060504" pitchFamily="66" charset="-79"/>
              </a:rPr>
              <a:t>4</a:t>
            </a:r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 bottling lines.</a:t>
            </a: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FFF736E-A442-0B4C-90C3-05BB60BA3BE9}"/>
              </a:ext>
            </a:extLst>
          </p:cNvPr>
          <p:cNvGrpSpPr/>
          <p:nvPr/>
        </p:nvGrpSpPr>
        <p:grpSpPr>
          <a:xfrm>
            <a:off x="876735" y="7029177"/>
            <a:ext cx="437515" cy="1044459"/>
            <a:chOff x="861169" y="8790615"/>
            <a:chExt cx="437515" cy="1044459"/>
          </a:xfrm>
        </p:grpSpPr>
        <p:sp>
          <p:nvSpPr>
            <p:cNvPr id="20" name="object 8">
              <a:extLst>
                <a:ext uri="{FF2B5EF4-FFF2-40B4-BE49-F238E27FC236}">
                  <a16:creationId xmlns:a16="http://schemas.microsoft.com/office/drawing/2014/main" xmlns="" id="{50AF79FC-C2EC-1F46-B457-6C9B05A0D10B}"/>
                </a:ext>
              </a:extLst>
            </p:cNvPr>
            <p:cNvSpPr/>
            <p:nvPr/>
          </p:nvSpPr>
          <p:spPr>
            <a:xfrm>
              <a:off x="918872" y="8790615"/>
              <a:ext cx="334010" cy="71120"/>
            </a:xfrm>
            <a:custGeom>
              <a:avLst/>
              <a:gdLst/>
              <a:ahLst/>
              <a:cxnLst/>
              <a:rect l="l" t="t" r="r" b="b"/>
              <a:pathLst>
                <a:path w="334009" h="71120">
                  <a:moveTo>
                    <a:pt x="307519" y="0"/>
                  </a:moveTo>
                  <a:lnTo>
                    <a:pt x="25894" y="0"/>
                  </a:lnTo>
                  <a:lnTo>
                    <a:pt x="15814" y="2034"/>
                  </a:lnTo>
                  <a:lnTo>
                    <a:pt x="7583" y="7583"/>
                  </a:lnTo>
                  <a:lnTo>
                    <a:pt x="2034" y="15814"/>
                  </a:lnTo>
                  <a:lnTo>
                    <a:pt x="0" y="25894"/>
                  </a:lnTo>
                  <a:lnTo>
                    <a:pt x="0" y="45024"/>
                  </a:lnTo>
                  <a:lnTo>
                    <a:pt x="2034" y="55103"/>
                  </a:lnTo>
                  <a:lnTo>
                    <a:pt x="7583" y="63330"/>
                  </a:lnTo>
                  <a:lnTo>
                    <a:pt x="15814" y="68875"/>
                  </a:lnTo>
                  <a:lnTo>
                    <a:pt x="25894" y="70908"/>
                  </a:lnTo>
                  <a:lnTo>
                    <a:pt x="307519" y="70908"/>
                  </a:lnTo>
                  <a:lnTo>
                    <a:pt x="317599" y="68875"/>
                  </a:lnTo>
                  <a:lnTo>
                    <a:pt x="325830" y="63330"/>
                  </a:lnTo>
                  <a:lnTo>
                    <a:pt x="331379" y="55103"/>
                  </a:lnTo>
                  <a:lnTo>
                    <a:pt x="333413" y="45024"/>
                  </a:lnTo>
                  <a:lnTo>
                    <a:pt x="333413" y="25894"/>
                  </a:lnTo>
                  <a:lnTo>
                    <a:pt x="331379" y="15814"/>
                  </a:lnTo>
                  <a:lnTo>
                    <a:pt x="325830" y="7583"/>
                  </a:lnTo>
                  <a:lnTo>
                    <a:pt x="317599" y="2034"/>
                  </a:lnTo>
                  <a:lnTo>
                    <a:pt x="307519" y="0"/>
                  </a:lnTo>
                  <a:close/>
                </a:path>
              </a:pathLst>
            </a:custGeom>
            <a:ln w="15706">
              <a:solidFill>
                <a:srgbClr val="85714D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xmlns="" id="{86193AEF-BBC7-D54B-99D3-EDAE501AABB0}"/>
                </a:ext>
              </a:extLst>
            </p:cNvPr>
            <p:cNvSpPr/>
            <p:nvPr/>
          </p:nvSpPr>
          <p:spPr>
            <a:xfrm>
              <a:off x="909774" y="9125113"/>
              <a:ext cx="342900" cy="217804"/>
            </a:xfrm>
            <a:custGeom>
              <a:avLst/>
              <a:gdLst/>
              <a:ahLst/>
              <a:cxnLst/>
              <a:rect l="l" t="t" r="r" b="b"/>
              <a:pathLst>
                <a:path w="342900" h="217804">
                  <a:moveTo>
                    <a:pt x="334042" y="62259"/>
                  </a:moveTo>
                  <a:lnTo>
                    <a:pt x="247208" y="28639"/>
                  </a:lnTo>
                  <a:lnTo>
                    <a:pt x="199589" y="10212"/>
                  </a:lnTo>
                  <a:lnTo>
                    <a:pt x="173188" y="0"/>
                  </a:lnTo>
                  <a:lnTo>
                    <a:pt x="169377" y="0"/>
                  </a:lnTo>
                  <a:lnTo>
                    <a:pt x="166068" y="1277"/>
                  </a:lnTo>
                  <a:lnTo>
                    <a:pt x="8470" y="62249"/>
                  </a:lnTo>
                  <a:lnTo>
                    <a:pt x="3329" y="64238"/>
                  </a:lnTo>
                  <a:lnTo>
                    <a:pt x="0" y="68908"/>
                  </a:lnTo>
                  <a:lnTo>
                    <a:pt x="0" y="74154"/>
                  </a:lnTo>
                  <a:lnTo>
                    <a:pt x="11" y="87299"/>
                  </a:lnTo>
                  <a:lnTo>
                    <a:pt x="26" y="104894"/>
                  </a:lnTo>
                  <a:lnTo>
                    <a:pt x="41" y="123326"/>
                  </a:lnTo>
                  <a:lnTo>
                    <a:pt x="52" y="138980"/>
                  </a:lnTo>
                  <a:lnTo>
                    <a:pt x="62" y="144278"/>
                  </a:lnTo>
                  <a:lnTo>
                    <a:pt x="62" y="149524"/>
                  </a:lnTo>
                  <a:lnTo>
                    <a:pt x="3403" y="154204"/>
                  </a:lnTo>
                  <a:lnTo>
                    <a:pt x="8575" y="156183"/>
                  </a:lnTo>
                  <a:lnTo>
                    <a:pt x="166623" y="216820"/>
                  </a:lnTo>
                  <a:lnTo>
                    <a:pt x="168267" y="217459"/>
                  </a:lnTo>
                  <a:lnTo>
                    <a:pt x="170015" y="217773"/>
                  </a:lnTo>
                  <a:lnTo>
                    <a:pt x="171806" y="217773"/>
                  </a:lnTo>
                  <a:lnTo>
                    <a:pt x="173617" y="217773"/>
                  </a:lnTo>
                  <a:lnTo>
                    <a:pt x="334010" y="156194"/>
                  </a:lnTo>
                  <a:lnTo>
                    <a:pt x="342513" y="149524"/>
                  </a:lnTo>
                  <a:lnTo>
                    <a:pt x="342513" y="144278"/>
                  </a:lnTo>
                  <a:lnTo>
                    <a:pt x="342513" y="74175"/>
                  </a:lnTo>
                  <a:lnTo>
                    <a:pt x="342513" y="68940"/>
                  </a:lnTo>
                  <a:lnTo>
                    <a:pt x="339183" y="64259"/>
                  </a:lnTo>
                  <a:lnTo>
                    <a:pt x="334042" y="62259"/>
                  </a:lnTo>
                </a:path>
              </a:pathLst>
            </a:custGeom>
            <a:ln w="15706">
              <a:solidFill>
                <a:srgbClr val="85714D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xmlns="" id="{F35D19D2-904B-984C-A42E-E94138B8E6F2}"/>
                </a:ext>
              </a:extLst>
            </p:cNvPr>
            <p:cNvSpPr/>
            <p:nvPr/>
          </p:nvSpPr>
          <p:spPr>
            <a:xfrm>
              <a:off x="861169" y="8863524"/>
              <a:ext cx="437515" cy="971550"/>
            </a:xfrm>
            <a:custGeom>
              <a:avLst/>
              <a:gdLst/>
              <a:ahLst/>
              <a:cxnLst/>
              <a:rect l="l" t="t" r="r" b="b"/>
              <a:pathLst>
                <a:path w="437515" h="971550">
                  <a:moveTo>
                    <a:pt x="380396" y="1026"/>
                  </a:moveTo>
                  <a:lnTo>
                    <a:pt x="429233" y="78929"/>
                  </a:lnTo>
                  <a:lnTo>
                    <a:pt x="437306" y="107483"/>
                  </a:lnTo>
                  <a:lnTo>
                    <a:pt x="429327" y="857596"/>
                  </a:lnTo>
                  <a:lnTo>
                    <a:pt x="419729" y="902377"/>
                  </a:lnTo>
                  <a:lnTo>
                    <a:pt x="394455" y="938678"/>
                  </a:lnTo>
                  <a:lnTo>
                    <a:pt x="357277" y="962846"/>
                  </a:lnTo>
                  <a:lnTo>
                    <a:pt x="311969" y="971226"/>
                  </a:lnTo>
                  <a:lnTo>
                    <a:pt x="114907" y="968211"/>
                  </a:lnTo>
                  <a:lnTo>
                    <a:pt x="69799" y="958454"/>
                  </a:lnTo>
                  <a:lnTo>
                    <a:pt x="33144" y="933160"/>
                  </a:lnTo>
                  <a:lnTo>
                    <a:pt x="8643" y="896101"/>
                  </a:lnTo>
                  <a:lnTo>
                    <a:pt x="0" y="851052"/>
                  </a:lnTo>
                  <a:lnTo>
                    <a:pt x="7957" y="100939"/>
                  </a:lnTo>
                  <a:lnTo>
                    <a:pt x="68552" y="0"/>
                  </a:lnTo>
                </a:path>
              </a:pathLst>
            </a:custGeom>
            <a:ln w="15706">
              <a:solidFill>
                <a:srgbClr val="85714D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49B186B-403A-0545-BACA-EC1639A20A0B}"/>
              </a:ext>
            </a:extLst>
          </p:cNvPr>
          <p:cNvGrpSpPr/>
          <p:nvPr/>
        </p:nvGrpSpPr>
        <p:grpSpPr>
          <a:xfrm>
            <a:off x="869122" y="4193359"/>
            <a:ext cx="410209" cy="1107486"/>
            <a:chOff x="869122" y="4193359"/>
            <a:chExt cx="410209" cy="1107486"/>
          </a:xfrm>
        </p:grpSpPr>
        <p:sp>
          <p:nvSpPr>
            <p:cNvPr id="24" name="object 11">
              <a:extLst>
                <a:ext uri="{FF2B5EF4-FFF2-40B4-BE49-F238E27FC236}">
                  <a16:creationId xmlns:a16="http://schemas.microsoft.com/office/drawing/2014/main" xmlns="" id="{4F099B4B-E395-6A49-AAA7-C4A5B8C26948}"/>
                </a:ext>
              </a:extLst>
            </p:cNvPr>
            <p:cNvSpPr/>
            <p:nvPr/>
          </p:nvSpPr>
          <p:spPr>
            <a:xfrm>
              <a:off x="920949" y="4813303"/>
              <a:ext cx="306705" cy="194310"/>
            </a:xfrm>
            <a:custGeom>
              <a:avLst/>
              <a:gdLst/>
              <a:ahLst/>
              <a:cxnLst/>
              <a:rect l="l" t="t" r="r" b="b"/>
              <a:pathLst>
                <a:path w="306705" h="194310">
                  <a:moveTo>
                    <a:pt x="298723" y="55432"/>
                  </a:moveTo>
                  <a:lnTo>
                    <a:pt x="267260" y="43299"/>
                  </a:lnTo>
                  <a:lnTo>
                    <a:pt x="221073" y="25503"/>
                  </a:lnTo>
                  <a:lnTo>
                    <a:pt x="178492" y="9098"/>
                  </a:lnTo>
                  <a:lnTo>
                    <a:pt x="157848" y="1141"/>
                  </a:lnTo>
                  <a:lnTo>
                    <a:pt x="154874" y="0"/>
                  </a:lnTo>
                  <a:lnTo>
                    <a:pt x="151471" y="0"/>
                  </a:lnTo>
                  <a:lnTo>
                    <a:pt x="148498" y="1141"/>
                  </a:lnTo>
                  <a:lnTo>
                    <a:pt x="7580" y="55401"/>
                  </a:lnTo>
                  <a:lnTo>
                    <a:pt x="2973" y="57191"/>
                  </a:lnTo>
                  <a:lnTo>
                    <a:pt x="0" y="61338"/>
                  </a:lnTo>
                  <a:lnTo>
                    <a:pt x="10" y="66008"/>
                  </a:lnTo>
                  <a:lnTo>
                    <a:pt x="15" y="77709"/>
                  </a:lnTo>
                  <a:lnTo>
                    <a:pt x="27" y="93372"/>
                  </a:lnTo>
                  <a:lnTo>
                    <a:pt x="41" y="109780"/>
                  </a:lnTo>
                  <a:lnTo>
                    <a:pt x="52" y="123713"/>
                  </a:lnTo>
                  <a:lnTo>
                    <a:pt x="52" y="128425"/>
                  </a:lnTo>
                  <a:lnTo>
                    <a:pt x="62" y="133095"/>
                  </a:lnTo>
                  <a:lnTo>
                    <a:pt x="149000" y="193009"/>
                  </a:lnTo>
                  <a:lnTo>
                    <a:pt x="152026" y="193847"/>
                  </a:lnTo>
                  <a:lnTo>
                    <a:pt x="153649" y="193847"/>
                  </a:lnTo>
                  <a:lnTo>
                    <a:pt x="155262" y="193847"/>
                  </a:lnTo>
                  <a:lnTo>
                    <a:pt x="298702" y="139042"/>
                  </a:lnTo>
                  <a:lnTo>
                    <a:pt x="306294" y="133095"/>
                  </a:lnTo>
                  <a:lnTo>
                    <a:pt x="306294" y="128425"/>
                  </a:lnTo>
                  <a:lnTo>
                    <a:pt x="306294" y="66018"/>
                  </a:lnTo>
                  <a:lnTo>
                    <a:pt x="306294" y="61359"/>
                  </a:lnTo>
                  <a:lnTo>
                    <a:pt x="303320" y="57202"/>
                  </a:lnTo>
                  <a:lnTo>
                    <a:pt x="298723" y="55432"/>
                  </a:lnTo>
                </a:path>
              </a:pathLst>
            </a:custGeom>
            <a:ln w="15706">
              <a:solidFill>
                <a:srgbClr val="85714D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xmlns="" id="{E870BDB1-68A5-5E40-83CB-6C5E6A67CFE5}"/>
                </a:ext>
              </a:extLst>
            </p:cNvPr>
            <p:cNvSpPr/>
            <p:nvPr/>
          </p:nvSpPr>
          <p:spPr>
            <a:xfrm>
              <a:off x="869122" y="4263255"/>
              <a:ext cx="410209" cy="1037590"/>
            </a:xfrm>
            <a:custGeom>
              <a:avLst/>
              <a:gdLst/>
              <a:ahLst/>
              <a:cxnLst/>
              <a:rect l="l" t="t" r="r" b="b"/>
              <a:pathLst>
                <a:path w="410209" h="1037589">
                  <a:moveTo>
                    <a:pt x="129660" y="0"/>
                  </a:moveTo>
                  <a:lnTo>
                    <a:pt x="114467" y="50888"/>
                  </a:lnTo>
                  <a:lnTo>
                    <a:pt x="112268" y="58218"/>
                  </a:lnTo>
                  <a:lnTo>
                    <a:pt x="115012" y="65484"/>
                  </a:lnTo>
                  <a:lnTo>
                    <a:pt x="120415" y="69924"/>
                  </a:lnTo>
                  <a:lnTo>
                    <a:pt x="123137" y="72165"/>
                  </a:lnTo>
                  <a:lnTo>
                    <a:pt x="124331" y="75714"/>
                  </a:lnTo>
                  <a:lnTo>
                    <a:pt x="124331" y="79191"/>
                  </a:lnTo>
                  <a:lnTo>
                    <a:pt x="124331" y="98635"/>
                  </a:lnTo>
                  <a:lnTo>
                    <a:pt x="116578" y="141951"/>
                  </a:lnTo>
                  <a:lnTo>
                    <a:pt x="77882" y="219836"/>
                  </a:lnTo>
                  <a:lnTo>
                    <a:pt x="73305" y="230545"/>
                  </a:lnTo>
                  <a:lnTo>
                    <a:pt x="56490" y="337309"/>
                  </a:lnTo>
                  <a:lnTo>
                    <a:pt x="55935" y="344858"/>
                  </a:lnTo>
                  <a:lnTo>
                    <a:pt x="53328" y="352093"/>
                  </a:lnTo>
                  <a:lnTo>
                    <a:pt x="48972" y="358250"/>
                  </a:lnTo>
                  <a:lnTo>
                    <a:pt x="47098" y="360879"/>
                  </a:lnTo>
                  <a:lnTo>
                    <a:pt x="26818" y="394774"/>
                  </a:lnTo>
                  <a:lnTo>
                    <a:pt x="12063" y="431202"/>
                  </a:lnTo>
                  <a:lnTo>
                    <a:pt x="3052" y="469486"/>
                  </a:lnTo>
                  <a:lnTo>
                    <a:pt x="0" y="508947"/>
                  </a:lnTo>
                  <a:lnTo>
                    <a:pt x="0" y="929678"/>
                  </a:lnTo>
                  <a:lnTo>
                    <a:pt x="8367" y="971462"/>
                  </a:lnTo>
                  <a:lnTo>
                    <a:pt x="31186" y="1005584"/>
                  </a:lnTo>
                  <a:lnTo>
                    <a:pt x="65028" y="1028590"/>
                  </a:lnTo>
                  <a:lnTo>
                    <a:pt x="106467" y="1037026"/>
                  </a:lnTo>
                  <a:lnTo>
                    <a:pt x="303498" y="1037026"/>
                  </a:lnTo>
                  <a:lnTo>
                    <a:pt x="344934" y="1028590"/>
                  </a:lnTo>
                  <a:lnTo>
                    <a:pt x="378769" y="1005584"/>
                  </a:lnTo>
                  <a:lnTo>
                    <a:pt x="401581" y="971462"/>
                  </a:lnTo>
                  <a:lnTo>
                    <a:pt x="409945" y="929678"/>
                  </a:lnTo>
                  <a:lnTo>
                    <a:pt x="409945" y="497775"/>
                  </a:lnTo>
                  <a:lnTo>
                    <a:pt x="399269" y="430865"/>
                  </a:lnTo>
                  <a:lnTo>
                    <a:pt x="368323" y="370700"/>
                  </a:lnTo>
                  <a:lnTo>
                    <a:pt x="348900" y="344272"/>
                  </a:lnTo>
                  <a:lnTo>
                    <a:pt x="346115" y="336492"/>
                  </a:lnTo>
                  <a:lnTo>
                    <a:pt x="340031" y="265227"/>
                  </a:lnTo>
                  <a:lnTo>
                    <a:pt x="326448" y="218154"/>
                  </a:lnTo>
                  <a:lnTo>
                    <a:pt x="318566" y="204266"/>
                  </a:lnTo>
                  <a:lnTo>
                    <a:pt x="293624" y="155513"/>
                  </a:lnTo>
                  <a:lnTo>
                    <a:pt x="287685" y="141998"/>
                  </a:lnTo>
                  <a:lnTo>
                    <a:pt x="283399" y="127951"/>
                  </a:lnTo>
                  <a:lnTo>
                    <a:pt x="280802" y="113515"/>
                  </a:lnTo>
                  <a:lnTo>
                    <a:pt x="279928" y="98834"/>
                  </a:lnTo>
                  <a:lnTo>
                    <a:pt x="279928" y="78542"/>
                  </a:lnTo>
                  <a:lnTo>
                    <a:pt x="279928" y="75222"/>
                  </a:lnTo>
                  <a:lnTo>
                    <a:pt x="280986" y="71798"/>
                  </a:lnTo>
                  <a:lnTo>
                    <a:pt x="283520" y="69589"/>
                  </a:lnTo>
                  <a:lnTo>
                    <a:pt x="288629" y="65118"/>
                  </a:lnTo>
                  <a:lnTo>
                    <a:pt x="291163" y="58029"/>
                  </a:lnTo>
                  <a:lnTo>
                    <a:pt x="289027" y="50888"/>
                  </a:lnTo>
                  <a:lnTo>
                    <a:pt x="273845" y="0"/>
                  </a:lnTo>
                </a:path>
              </a:pathLst>
            </a:custGeom>
            <a:ln w="15706">
              <a:solidFill>
                <a:srgbClr val="85714D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xmlns="" id="{D4F8BE74-9CF2-2A4C-A615-62366E43F8EC}"/>
                </a:ext>
              </a:extLst>
            </p:cNvPr>
            <p:cNvSpPr/>
            <p:nvPr/>
          </p:nvSpPr>
          <p:spPr>
            <a:xfrm>
              <a:off x="976203" y="4193359"/>
              <a:ext cx="187030" cy="77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43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3AF560B-01B9-ED43-BF05-4E2FB9EC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31" y="8958610"/>
            <a:ext cx="4762319" cy="1536318"/>
          </a:xfrm>
        </p:spPr>
        <p:txBody>
          <a:bodyPr/>
          <a:lstStyle/>
          <a:p>
            <a:r>
              <a:rPr lang="en-GB" dirty="0" err="1"/>
              <a:t>Dvaro</a:t>
            </a:r>
            <a:r>
              <a:rPr lang="en-GB" dirty="0"/>
              <a:t> g. 179</a:t>
            </a:r>
          </a:p>
          <a:p>
            <a:r>
              <a:rPr lang="en-GB" dirty="0"/>
              <a:t>LT-76176 </a:t>
            </a:r>
            <a:r>
              <a:rPr lang="lt-LT" dirty="0" err="1"/>
              <a:t>S</a:t>
            </a:r>
            <a:r>
              <a:rPr lang="en-GB" dirty="0" err="1"/>
              <a:t>iauliai</a:t>
            </a:r>
            <a:r>
              <a:rPr lang="en-GB" dirty="0"/>
              <a:t>  LITHUANIA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DF4F003-46F2-254A-BDB3-1F6C37F3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64616D-04E4-F140-A522-0CF6B0DB9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6906" y="8958610"/>
            <a:ext cx="4762319" cy="1680731"/>
          </a:xfrm>
        </p:spPr>
        <p:txBody>
          <a:bodyPr/>
          <a:lstStyle/>
          <a:p>
            <a:r>
              <a:rPr lang="en-GB" dirty="0"/>
              <a:t>+370 41 591900</a:t>
            </a:r>
          </a:p>
          <a:p>
            <a:r>
              <a:rPr lang="en-GB" dirty="0" err="1"/>
              <a:t>gubernija.lt</a:t>
            </a:r>
            <a:r>
              <a:rPr lang="en-GB" dirty="0"/>
              <a:t> </a:t>
            </a:r>
            <a:r>
              <a:rPr lang="en-GB" dirty="0">
                <a:hlinkClick r:id="rId3"/>
              </a:rPr>
              <a:t> gubernija@mvgroup.eu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5B3F7E5-3E1C-F44A-A3C4-4F145D395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© 2020 AB, „MV GROUP Production“</a:t>
            </a:r>
          </a:p>
        </p:txBody>
      </p:sp>
    </p:spTree>
    <p:extLst>
      <p:ext uri="{BB962C8B-B14F-4D97-AF65-F5344CB8AC3E}">
        <p14:creationId xmlns:p14="http://schemas.microsoft.com/office/powerpoint/2010/main" val="308057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58B2BC-831F-924C-80EB-1A18C8639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x-none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155FCF0-276F-A944-AADD-526C4981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804" y="8275183"/>
            <a:ext cx="10491641" cy="1392689"/>
          </a:xfrm>
        </p:spPr>
        <p:txBody>
          <a:bodyPr/>
          <a:lstStyle/>
          <a:p>
            <a:r>
              <a:rPr lang="x-none" dirty="0"/>
              <a:t>About us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xmlns="" id="{4C7DBC16-2BEE-1048-BEF8-9B08497530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2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2848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 Placeholder 132">
            <a:extLst>
              <a:ext uri="{FF2B5EF4-FFF2-40B4-BE49-F238E27FC236}">
                <a16:creationId xmlns:a16="http://schemas.microsoft.com/office/drawing/2014/main" xmlns="" id="{5FCFE39D-5112-3F44-9C36-82A94461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302" y="3484464"/>
            <a:ext cx="5664369" cy="610224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3300" b="0" dirty="0"/>
              <a:t>GUBERNIJA </a:t>
            </a:r>
            <a:r>
              <a:rPr lang="lt-LT" sz="3300" b="0" dirty="0"/>
              <a:t>– one of the oldest brewery in Lithuania. </a:t>
            </a:r>
          </a:p>
          <a:p>
            <a:pPr>
              <a:lnSpc>
                <a:spcPct val="110000"/>
              </a:lnSpc>
            </a:pPr>
            <a:endParaRPr lang="en-US" sz="3300" b="0" dirty="0"/>
          </a:p>
          <a:p>
            <a:pPr>
              <a:lnSpc>
                <a:spcPct val="110000"/>
              </a:lnSpc>
            </a:pPr>
            <a:r>
              <a:rPr lang="lt-LT" sz="3300" b="0" dirty="0"/>
              <a:t>It </a:t>
            </a:r>
            <a:r>
              <a:rPr lang="en-GB" sz="3300" b="0" dirty="0"/>
              <a:t>is located in the fourth largest city in our country – </a:t>
            </a:r>
            <a:r>
              <a:rPr lang="lt-LT" sz="3300" b="0" dirty="0" err="1"/>
              <a:t>S</a:t>
            </a:r>
            <a:r>
              <a:rPr lang="en-GB" sz="3300" b="0" dirty="0" err="1"/>
              <a:t>iauliai</a:t>
            </a:r>
            <a:r>
              <a:rPr lang="en-GB" sz="3300" b="0" dirty="0"/>
              <a:t>.</a:t>
            </a:r>
            <a:endParaRPr lang="lt-LT" sz="3300" b="0" dirty="0"/>
          </a:p>
          <a:p>
            <a:pPr>
              <a:lnSpc>
                <a:spcPct val="110000"/>
              </a:lnSpc>
            </a:pPr>
            <a:endParaRPr lang="en-US" sz="3300" b="0" dirty="0"/>
          </a:p>
          <a:p>
            <a:pPr>
              <a:lnSpc>
                <a:spcPct val="110000"/>
              </a:lnSpc>
            </a:pPr>
            <a:r>
              <a:rPr lang="lt-LT" sz="3300" b="0" dirty="0"/>
              <a:t>Since </a:t>
            </a:r>
            <a:r>
              <a:rPr lang="en-US" sz="3300" b="0" dirty="0"/>
              <a:t>2018 Gubernija is part of MV GROUP, one of the largest business groups in Baltic countries.</a:t>
            </a:r>
          </a:p>
        </p:txBody>
      </p:sp>
      <p:sp>
        <p:nvSpPr>
          <p:cNvPr id="128" name="Title 127">
            <a:extLst>
              <a:ext uri="{FF2B5EF4-FFF2-40B4-BE49-F238E27FC236}">
                <a16:creationId xmlns:a16="http://schemas.microsoft.com/office/drawing/2014/main" xmlns="" id="{161B4CE8-E00D-754B-99FD-AFF76FFC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3" y="538237"/>
            <a:ext cx="6393054" cy="1692771"/>
          </a:xfrm>
        </p:spPr>
        <p:txBody>
          <a:bodyPr/>
          <a:lstStyle/>
          <a:p>
            <a:r>
              <a:rPr lang="en-GB" sz="5500" dirty="0"/>
              <a:t>GUBERNIJA – PART OF MV GROUP</a:t>
            </a:r>
            <a:endParaRPr lang="x-none" sz="5500" dirty="0"/>
          </a:p>
        </p:txBody>
      </p:sp>
      <p:sp>
        <p:nvSpPr>
          <p:cNvPr id="129" name="Slide Number Placeholder 6">
            <a:extLst>
              <a:ext uri="{FF2B5EF4-FFF2-40B4-BE49-F238E27FC236}">
                <a16:creationId xmlns:a16="http://schemas.microsoft.com/office/drawing/2014/main" xmlns="" id="{D0819E29-7C0B-D34B-A9A7-BB32ADC9F5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>
                <a:solidFill>
                  <a:schemeClr val="tx1"/>
                </a:solidFill>
              </a:rPr>
              <a:pPr algn="ctr"/>
              <a:t>3</a:t>
            </a:fld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30940" y="726278"/>
            <a:ext cx="893889" cy="576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7886" y="1714602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84628" y="9555250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0" y="0"/>
                </a:moveTo>
                <a:lnTo>
                  <a:pt x="534287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84633" y="3660407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7" y="0"/>
                </a:moveTo>
                <a:lnTo>
                  <a:pt x="0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84633" y="1687536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7" y="0"/>
                </a:moveTo>
                <a:lnTo>
                  <a:pt x="0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84633" y="5633279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7" y="0"/>
                </a:moveTo>
                <a:lnTo>
                  <a:pt x="0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07670" y="5633279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7" y="0"/>
                </a:moveTo>
                <a:lnTo>
                  <a:pt x="0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84633" y="7609997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7" y="0"/>
                </a:moveTo>
                <a:lnTo>
                  <a:pt x="0" y="0"/>
                </a:lnTo>
              </a:path>
            </a:pathLst>
          </a:custGeom>
          <a:ln w="11109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185166" y="3186394"/>
            <a:ext cx="2989952" cy="898964"/>
          </a:xfrm>
          <a:prstGeom prst="rect">
            <a:avLst/>
          </a:prstGeom>
          <a:ln w="15706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R="270510">
              <a:lnSpc>
                <a:spcPct val="124900"/>
              </a:lnSpc>
              <a:spcBef>
                <a:spcPts val="1375"/>
              </a:spcBef>
            </a:pPr>
            <a:r>
              <a:rPr sz="1550" spc="60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MINERALINIAI </a:t>
            </a:r>
            <a:r>
              <a:rPr sz="1550" spc="3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VANDENYS,</a:t>
            </a:r>
            <a:r>
              <a:rPr lang="x-none" sz="1550" spc="3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 </a:t>
            </a:r>
            <a:r>
              <a:rPr sz="1550" spc="3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MV </a:t>
            </a:r>
            <a:r>
              <a:rPr sz="1550" spc="50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LATVIA, </a:t>
            </a:r>
            <a:r>
              <a:rPr sz="1550" spc="3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MV</a:t>
            </a:r>
            <a:r>
              <a:rPr sz="1550" spc="32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 </a:t>
            </a:r>
            <a:r>
              <a:rPr sz="1550" spc="4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EESTI,</a:t>
            </a:r>
            <a:endParaRPr sz="1550" dirty="0">
              <a:latin typeface="Trebuchet MS" panose="020B0703020202090204" pitchFamily="34" charset="0"/>
              <a:cs typeface="Brewery No2 CYR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r>
              <a:rPr sz="1550" spc="3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MV</a:t>
            </a:r>
            <a:r>
              <a:rPr sz="1550" spc="140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 </a:t>
            </a:r>
            <a:r>
              <a:rPr sz="1550" spc="5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POLAND</a:t>
            </a:r>
            <a:endParaRPr sz="1550" dirty="0">
              <a:latin typeface="Trebuchet MS" panose="020B0703020202090204" pitchFamily="34" charset="0"/>
              <a:cs typeface="Brewery No2 CY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637618" y="3214013"/>
            <a:ext cx="0" cy="896619"/>
          </a:xfrm>
          <a:custGeom>
            <a:avLst/>
            <a:gdLst/>
            <a:ahLst/>
            <a:cxnLst/>
            <a:rect l="l" t="t" r="r" b="b"/>
            <a:pathLst>
              <a:path h="896620">
                <a:moveTo>
                  <a:pt x="0" y="896213"/>
                </a:moveTo>
                <a:lnTo>
                  <a:pt x="0" y="0"/>
                </a:lnTo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187912" y="1204579"/>
            <a:ext cx="3353574" cy="911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" marR="981075" indent="-6350">
              <a:lnSpc>
                <a:spcPct val="124900"/>
              </a:lnSpc>
              <a:spcBef>
                <a:spcPts val="100"/>
              </a:spcBef>
            </a:pPr>
            <a:r>
              <a:rPr sz="1550" spc="6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STUMBRAS, </a:t>
            </a:r>
            <a:r>
              <a:rPr sz="1550" spc="2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ALITA,</a:t>
            </a:r>
            <a:r>
              <a:rPr lang="x-none" sz="1550" spc="2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 </a:t>
            </a:r>
            <a:r>
              <a:rPr sz="1550" spc="5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ANYKŠČIŲ</a:t>
            </a:r>
            <a:r>
              <a:rPr sz="1550" spc="60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 </a:t>
            </a:r>
            <a:r>
              <a:rPr sz="1550" spc="65" dirty="0">
                <a:solidFill>
                  <a:srgbClr val="141B4D"/>
                </a:solidFill>
                <a:latin typeface="Trebuchet MS" panose="020B0703020202090204" pitchFamily="34" charset="0"/>
                <a:cs typeface="Brewery No2 CYR"/>
              </a:rPr>
              <a:t>VYNAS,</a:t>
            </a:r>
            <a:endParaRPr sz="1550" dirty="0">
              <a:latin typeface="Trebuchet MS" panose="020B0703020202090204" pitchFamily="34" charset="0"/>
              <a:cs typeface="Brewery No2 CYR"/>
            </a:endParaRPr>
          </a:p>
          <a:p>
            <a:pPr marL="6350" indent="-6350">
              <a:lnSpc>
                <a:spcPct val="100000"/>
              </a:lnSpc>
              <a:spcBef>
                <a:spcPts val="465"/>
              </a:spcBef>
            </a:pPr>
            <a:r>
              <a:rPr sz="1550" spc="50" dirty="0">
                <a:solidFill>
                  <a:srgbClr val="EE2737"/>
                </a:solidFill>
                <a:latin typeface="Trebuchet MS" panose="020B0703020202090204" pitchFamily="34" charset="0"/>
                <a:cs typeface="BreweryNo2CYR-XBold"/>
              </a:rPr>
              <a:t>GUBERNIJA </a:t>
            </a:r>
            <a:r>
              <a:rPr sz="1550" spc="35" dirty="0">
                <a:solidFill>
                  <a:srgbClr val="EE2737"/>
                </a:solidFill>
                <a:latin typeface="Trebuchet MS" panose="020B0703020202090204" pitchFamily="34" charset="0"/>
                <a:cs typeface="BreweryNo2CYR-XBold"/>
              </a:rPr>
              <a:t>IN</a:t>
            </a:r>
            <a:r>
              <a:rPr sz="1550" spc="229" dirty="0">
                <a:solidFill>
                  <a:srgbClr val="EE2737"/>
                </a:solidFill>
                <a:latin typeface="Trebuchet MS" panose="020B0703020202090204" pitchFamily="34" charset="0"/>
                <a:cs typeface="BreweryNo2CYR-XBold"/>
              </a:rPr>
              <a:t> </a:t>
            </a:r>
            <a:r>
              <a:rPr lang="lt-LT" sz="1550" spc="45" dirty="0">
                <a:solidFill>
                  <a:srgbClr val="EE2737"/>
                </a:solidFill>
                <a:latin typeface="Trebuchet MS" panose="020B0703020202090204" pitchFamily="34" charset="0"/>
                <a:cs typeface="BreweryNo2CYR-XBold"/>
              </a:rPr>
              <a:t>S</a:t>
            </a:r>
            <a:r>
              <a:rPr sz="1550" spc="45" dirty="0">
                <a:solidFill>
                  <a:srgbClr val="EE2737"/>
                </a:solidFill>
                <a:latin typeface="Trebuchet MS" panose="020B0703020202090204" pitchFamily="34" charset="0"/>
                <a:cs typeface="BreweryNo2CYR-XBold"/>
              </a:rPr>
              <a:t>IAULIAI</a:t>
            </a:r>
            <a:endParaRPr sz="15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5220833" y="2355831"/>
            <a:ext cx="2264410" cy="0"/>
          </a:xfrm>
          <a:custGeom>
            <a:avLst/>
            <a:gdLst/>
            <a:ahLst/>
            <a:cxnLst/>
            <a:rect l="l" t="t" r="r" b="b"/>
            <a:pathLst>
              <a:path w="2264409">
                <a:moveTo>
                  <a:pt x="0" y="0"/>
                </a:moveTo>
                <a:lnTo>
                  <a:pt x="2263972" y="0"/>
                </a:lnTo>
              </a:path>
            </a:pathLst>
          </a:custGeom>
          <a:ln w="15706">
            <a:solidFill>
              <a:srgbClr val="EE2737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4637618" y="1222596"/>
            <a:ext cx="0" cy="896619"/>
          </a:xfrm>
          <a:custGeom>
            <a:avLst/>
            <a:gdLst/>
            <a:ahLst/>
            <a:cxnLst/>
            <a:rect l="l" t="t" r="r" b="b"/>
            <a:pathLst>
              <a:path h="896619">
                <a:moveTo>
                  <a:pt x="0" y="896213"/>
                </a:moveTo>
                <a:lnTo>
                  <a:pt x="0" y="0"/>
                </a:lnTo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218915" y="1032366"/>
            <a:ext cx="6823075" cy="1327150"/>
          </a:xfrm>
          <a:custGeom>
            <a:avLst/>
            <a:gdLst/>
            <a:ahLst/>
            <a:cxnLst/>
            <a:rect l="l" t="t" r="r" b="b"/>
            <a:pathLst>
              <a:path w="6823075" h="1327150">
                <a:moveTo>
                  <a:pt x="6823006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6823006" y="0"/>
                </a:lnTo>
                <a:lnTo>
                  <a:pt x="6823006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301860" y="7338321"/>
            <a:ext cx="2262846" cy="584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x-none"/>
            </a:defPPr>
            <a:lvl1pPr marL="15875" marR="981075">
              <a:lnSpc>
                <a:spcPct val="124900"/>
              </a:lnSpc>
              <a:spcBef>
                <a:spcPts val="100"/>
              </a:spcBef>
              <a:defRPr sz="1550" b="1" spc="65">
                <a:solidFill>
                  <a:srgbClr val="141B4D"/>
                </a:solidFill>
                <a:latin typeface="Brewery No2 CYR"/>
                <a:cs typeface="Brewery No2 CYR"/>
              </a:defRPr>
            </a:lvl1pPr>
          </a:lstStyle>
          <a:p>
            <a:r>
              <a:rPr b="0" dirty="0">
                <a:latin typeface="Trebuchet MS" panose="020B0703020202090204" pitchFamily="34" charset="0"/>
              </a:rPr>
              <a:t>BOTTLERY</a:t>
            </a:r>
            <a:r>
              <a:rPr lang="x-none" b="0" dirty="0">
                <a:latin typeface="Trebuchet MS" panose="020B0703020202090204" pitchFamily="34" charset="0"/>
              </a:rPr>
              <a:t> </a:t>
            </a:r>
            <a:r>
              <a:rPr b="0" dirty="0">
                <a:latin typeface="Trebuchet MS" panose="020B0703020202090204" pitchFamily="34" charset="0"/>
              </a:rPr>
              <a:t>NESPRESSO</a:t>
            </a:r>
          </a:p>
        </p:txBody>
      </p:sp>
      <p:sp>
        <p:nvSpPr>
          <p:cNvPr id="71" name="object 71"/>
          <p:cNvSpPr/>
          <p:nvPr/>
        </p:nvSpPr>
        <p:spPr>
          <a:xfrm>
            <a:off x="14637618" y="7119228"/>
            <a:ext cx="0" cy="896619"/>
          </a:xfrm>
          <a:custGeom>
            <a:avLst/>
            <a:gdLst/>
            <a:ahLst/>
            <a:cxnLst/>
            <a:rect l="l" t="t" r="r" b="b"/>
            <a:pathLst>
              <a:path h="896620">
                <a:moveTo>
                  <a:pt x="0" y="896213"/>
                </a:moveTo>
                <a:lnTo>
                  <a:pt x="0" y="0"/>
                </a:lnTo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1218915" y="8887028"/>
            <a:ext cx="3418840" cy="1327150"/>
          </a:xfrm>
          <a:custGeom>
            <a:avLst/>
            <a:gdLst/>
            <a:ahLst/>
            <a:cxnLst/>
            <a:rect l="l" t="t" r="r" b="b"/>
            <a:pathLst>
              <a:path w="3418840" h="1327150">
                <a:moveTo>
                  <a:pt x="3418702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3418702" y="0"/>
                </a:lnTo>
                <a:lnTo>
                  <a:pt x="3418702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1218915" y="4954121"/>
            <a:ext cx="3418840" cy="1327150"/>
          </a:xfrm>
          <a:custGeom>
            <a:avLst/>
            <a:gdLst/>
            <a:ahLst/>
            <a:cxnLst/>
            <a:rect l="l" t="t" r="r" b="b"/>
            <a:pathLst>
              <a:path w="3418840" h="1327150">
                <a:moveTo>
                  <a:pt x="3418702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3418702" y="0"/>
                </a:lnTo>
                <a:lnTo>
                  <a:pt x="3418702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788976" y="4954121"/>
            <a:ext cx="3418840" cy="1327150"/>
          </a:xfrm>
          <a:custGeom>
            <a:avLst/>
            <a:gdLst/>
            <a:ahLst/>
            <a:cxnLst/>
            <a:rect l="l" t="t" r="r" b="b"/>
            <a:pathLst>
              <a:path w="3418840" h="1327150">
                <a:moveTo>
                  <a:pt x="3418691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3418691" y="0"/>
                </a:lnTo>
                <a:lnTo>
                  <a:pt x="3418691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0684628" y="1687536"/>
            <a:ext cx="0" cy="7868284"/>
          </a:xfrm>
          <a:custGeom>
            <a:avLst/>
            <a:gdLst/>
            <a:ahLst/>
            <a:cxnLst/>
            <a:rect l="l" t="t" r="r" b="b"/>
            <a:pathLst>
              <a:path h="7868284">
                <a:moveTo>
                  <a:pt x="0" y="0"/>
                </a:moveTo>
                <a:lnTo>
                  <a:pt x="0" y="7867718"/>
                </a:lnTo>
              </a:path>
            </a:pathLst>
          </a:custGeom>
          <a:ln w="10408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22" name="object 59">
            <a:extLst>
              <a:ext uri="{FF2B5EF4-FFF2-40B4-BE49-F238E27FC236}">
                <a16:creationId xmlns:a16="http://schemas.microsoft.com/office/drawing/2014/main" xmlns="" id="{AD90347A-46AF-1F4C-A0D5-46D903C762B6}"/>
              </a:ext>
            </a:extLst>
          </p:cNvPr>
          <p:cNvSpPr/>
          <p:nvPr/>
        </p:nvSpPr>
        <p:spPr>
          <a:xfrm>
            <a:off x="11218915" y="2999712"/>
            <a:ext cx="6823075" cy="1327150"/>
          </a:xfrm>
          <a:custGeom>
            <a:avLst/>
            <a:gdLst/>
            <a:ahLst/>
            <a:cxnLst/>
            <a:rect l="l" t="t" r="r" b="b"/>
            <a:pathLst>
              <a:path w="6823075" h="1327150">
                <a:moveTo>
                  <a:pt x="6823006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6823006" y="0"/>
                </a:lnTo>
                <a:lnTo>
                  <a:pt x="6823006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23" name="object 59">
            <a:extLst>
              <a:ext uri="{FF2B5EF4-FFF2-40B4-BE49-F238E27FC236}">
                <a16:creationId xmlns:a16="http://schemas.microsoft.com/office/drawing/2014/main" xmlns="" id="{7ADF9AD0-287B-AF4E-9143-AE3F98D18F20}"/>
              </a:ext>
            </a:extLst>
          </p:cNvPr>
          <p:cNvSpPr/>
          <p:nvPr/>
        </p:nvSpPr>
        <p:spPr>
          <a:xfrm>
            <a:off x="11218915" y="6948258"/>
            <a:ext cx="6823075" cy="1327150"/>
          </a:xfrm>
          <a:custGeom>
            <a:avLst/>
            <a:gdLst/>
            <a:ahLst/>
            <a:cxnLst/>
            <a:rect l="l" t="t" r="r" b="b"/>
            <a:pathLst>
              <a:path w="6823075" h="1327150">
                <a:moveTo>
                  <a:pt x="6823006" y="1326640"/>
                </a:moveTo>
                <a:lnTo>
                  <a:pt x="0" y="1326640"/>
                </a:lnTo>
                <a:lnTo>
                  <a:pt x="0" y="0"/>
                </a:lnTo>
                <a:lnTo>
                  <a:pt x="6823006" y="0"/>
                </a:lnTo>
                <a:lnTo>
                  <a:pt x="6823006" y="1326640"/>
                </a:lnTo>
                <a:close/>
              </a:path>
            </a:pathLst>
          </a:custGeom>
          <a:ln w="15706">
            <a:solidFill>
              <a:srgbClr val="85714D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F6CB7177-2850-CE43-84CC-1B326C9D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22" y="5413163"/>
            <a:ext cx="2693293" cy="474680"/>
          </a:xfrm>
          <a:prstGeom prst="rect">
            <a:avLst/>
          </a:prstGeom>
        </p:spPr>
      </p:pic>
      <p:pic>
        <p:nvPicPr>
          <p:cNvPr id="132" name="Picture 13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D12D45A-0F0D-6141-A59A-81961559F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564" y="1381316"/>
            <a:ext cx="2398714" cy="63342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D0CDBFA4-050E-144C-8B36-01A0018D3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5908" y="3342851"/>
            <a:ext cx="2360026" cy="63342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39C4F689-493B-824E-B5D4-BD5DA6294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0370" y="5289638"/>
            <a:ext cx="2251102" cy="63342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360323D9-D195-6440-A110-230D40A50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0370" y="7314908"/>
            <a:ext cx="2251102" cy="59444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61585F96-1A15-EF4B-AFE5-2E570BDAF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5918" y="9246947"/>
            <a:ext cx="2140005" cy="5944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E9790BC-B569-A14A-B7D8-1BF72D0ABF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x-none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C2EAA1-FA4B-EE46-9052-94833592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GUBERNIJA</a:t>
            </a:r>
            <a:br>
              <a:rPr lang="x-none" dirty="0"/>
            </a:br>
            <a:r>
              <a:rPr lang="x-none" dirty="0"/>
              <a:t>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89275A-37BF-584C-8D04-01E5B22AF8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702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Placeholder 78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926C8C38-2A27-1046-9590-B0714F9BEE4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3"/>
          <a:stretch>
            <a:fillRect/>
          </a:stretch>
        </p:blipFill>
        <p:spPr>
          <a:xfrm>
            <a:off x="7104737" y="7666733"/>
            <a:ext cx="944563" cy="943200"/>
          </a:xfrm>
        </p:spPr>
      </p:pic>
      <p:pic>
        <p:nvPicPr>
          <p:cNvPr id="73" name="Picture Placeholder 72" descr="A picture containing object, mirror, reflection, photo&#10;&#10;Description automatically generated">
            <a:extLst>
              <a:ext uri="{FF2B5EF4-FFF2-40B4-BE49-F238E27FC236}">
                <a16:creationId xmlns:a16="http://schemas.microsoft.com/office/drawing/2014/main" xmlns="" id="{79EDAC61-3135-3440-8BC2-1CBDFC685DC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3"/>
          <a:stretch>
            <a:fillRect/>
          </a:stretch>
        </p:blipFill>
        <p:spPr/>
      </p:pic>
      <p:pic>
        <p:nvPicPr>
          <p:cNvPr id="75" name="Picture Placeholder 7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A5B3806-6F31-074B-94C8-F9514DE12B4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>
            <a:fillRect/>
          </a:stretch>
        </p:blipFill>
        <p:spPr>
          <a:xfrm>
            <a:off x="16188759" y="2318866"/>
            <a:ext cx="944563" cy="943200"/>
          </a:xfrm>
        </p:spPr>
      </p:pic>
      <p:pic>
        <p:nvPicPr>
          <p:cNvPr id="67" name="Picture Placeholder 66" descr="A picture containing pizza, photo, sitting, table&#10;&#10;Description automatically generated">
            <a:extLst>
              <a:ext uri="{FF2B5EF4-FFF2-40B4-BE49-F238E27FC236}">
                <a16:creationId xmlns:a16="http://schemas.microsoft.com/office/drawing/2014/main" xmlns="" id="{FF22FE59-50C2-DE43-91C1-7BA0078923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3"/>
          <a:stretch>
            <a:fillRect/>
          </a:stretch>
        </p:blipFill>
        <p:spPr/>
      </p:pic>
      <p:pic>
        <p:nvPicPr>
          <p:cNvPr id="69" name="Picture Placeholder 68" descr="A round mirror on the side of a building&#10;&#10;Description automatically generated">
            <a:extLst>
              <a:ext uri="{FF2B5EF4-FFF2-40B4-BE49-F238E27FC236}">
                <a16:creationId xmlns:a16="http://schemas.microsoft.com/office/drawing/2014/main" xmlns="" id="{C6A4AC21-9F42-F343-81C2-DC2B8B8DD1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288637-699C-7C4D-8AFB-5410DB017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5814" y="3484462"/>
            <a:ext cx="3006436" cy="195072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It is believed that</a:t>
            </a:r>
            <a:br>
              <a:rPr lang="en-GB" b="0" dirty="0"/>
            </a:br>
            <a:r>
              <a:rPr lang="en-GB" b="0" dirty="0"/>
              <a:t>GUBERNIJA began its story this year as a small manor brewery, that brew ed beer that well that it was supplied to the royal table.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DA09485-CB57-C548-AFD5-DFDDECDB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Our History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xmlns="" id="{85D9BFD7-7333-D14E-80B7-7E1EACFCA7A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61141" y="3484462"/>
            <a:ext cx="2793784" cy="260680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The GUBERNIJA brewery is officially established. It employs seven people and produces 20,000 buckets of beer per year.</a:t>
            </a:r>
          </a:p>
          <a:p>
            <a:pPr>
              <a:lnSpc>
                <a:spcPct val="130000"/>
              </a:lnSpc>
            </a:pPr>
            <a:endParaRPr lang="en-GB" b="0" dirty="0"/>
          </a:p>
          <a:p>
            <a:pPr>
              <a:lnSpc>
                <a:spcPct val="130000"/>
              </a:lnSpc>
            </a:pPr>
            <a:endParaRPr lang="x-none" b="0" dirty="0"/>
          </a:p>
        </p:txBody>
      </p:sp>
      <p:pic>
        <p:nvPicPr>
          <p:cNvPr id="71" name="Picture Placeholder 70" descr="A picture containing bottle, table, indoor, sitting&#10;&#10;Description automatically generated">
            <a:extLst>
              <a:ext uri="{FF2B5EF4-FFF2-40B4-BE49-F238E27FC236}">
                <a16:creationId xmlns:a16="http://schemas.microsoft.com/office/drawing/2014/main" xmlns="" id="{1FDADD60-6CD8-FB41-BAAF-9D5AFBB6E38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2319338"/>
            <a:ext cx="944563" cy="944562"/>
          </a:xfrm>
        </p:spPr>
      </p:pic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BB5A60AD-F21A-DF4E-9264-8DCA4C9B963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621319" y="3484463"/>
            <a:ext cx="2769426" cy="162063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First international award.</a:t>
            </a:r>
          </a:p>
          <a:p>
            <a:pPr>
              <a:lnSpc>
                <a:spcPct val="130000"/>
              </a:lnSpc>
            </a:pPr>
            <a:r>
              <a:rPr lang="en-GB" b="0" dirty="0"/>
              <a:t>The Russian porter is recognized as</a:t>
            </a:r>
          </a:p>
          <a:p>
            <a:pPr>
              <a:lnSpc>
                <a:spcPct val="130000"/>
              </a:lnSpc>
            </a:pPr>
            <a:r>
              <a:rPr lang="en-GB" b="0" dirty="0"/>
              <a:t>the best beer at the St. Petersburg exhibition.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xmlns="" id="{22FB2735-2DCF-0F47-9F7F-1C260DE42D6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1431319" y="3484463"/>
            <a:ext cx="2769428" cy="162063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After the demolition in 1914, the beer brewery joint stock company GUBERNIJA</a:t>
            </a:r>
          </a:p>
          <a:p>
            <a:pPr>
              <a:lnSpc>
                <a:spcPct val="130000"/>
              </a:lnSpc>
            </a:pPr>
            <a:r>
              <a:rPr lang="en-GB" b="0" dirty="0"/>
              <a:t>is rebuilt and continues its activity.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xmlns="" id="{63ABDEED-95CF-A540-B5D7-CA7B3246E35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15047481" y="3484462"/>
            <a:ext cx="3226374" cy="195072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The modern brewery begins to produce bread kvass from specially baked and toasted bread. The authentic recipe remains unchanged to this day.</a:t>
            </a:r>
          </a:p>
        </p:txBody>
      </p:sp>
      <p:pic>
        <p:nvPicPr>
          <p:cNvPr id="83" name="Picture Placeholder 82" descr="A picture containing reflection, view, mirror, photo&#10;&#10;Description automatically generated">
            <a:extLst>
              <a:ext uri="{FF2B5EF4-FFF2-40B4-BE49-F238E27FC236}">
                <a16:creationId xmlns:a16="http://schemas.microsoft.com/office/drawing/2014/main" xmlns="" id="{070E1C17-F125-0F4D-94B1-C74E1B64AD9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r="466"/>
          <a:stretch>
            <a:fillRect/>
          </a:stretch>
        </p:blipFill>
        <p:spPr>
          <a:xfrm>
            <a:off x="14395724" y="7666733"/>
            <a:ext cx="944563" cy="943200"/>
          </a:xfrm>
        </p:spPr>
      </p:pic>
      <p:pic>
        <p:nvPicPr>
          <p:cNvPr id="77" name="Picture Placeholder 76" descr="A picture containing sitting, table, pizza, different&#10;&#10;Description automatically generated">
            <a:extLst>
              <a:ext uri="{FF2B5EF4-FFF2-40B4-BE49-F238E27FC236}">
                <a16:creationId xmlns:a16="http://schemas.microsoft.com/office/drawing/2014/main" xmlns="" id="{908D207A-9A43-F145-BBC4-F5A4D101343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>
            <a:fillRect/>
          </a:stretch>
        </p:blipFill>
        <p:spPr>
          <a:xfrm>
            <a:off x="3351851" y="7666733"/>
            <a:ext cx="944563" cy="943200"/>
          </a:xfrm>
        </p:spPr>
      </p:pic>
      <p:pic>
        <p:nvPicPr>
          <p:cNvPr id="81" name="Picture Placeholder 80" descr="A picture containing object, photo, bottle, sitting&#10;&#10;Description automatically generated">
            <a:extLst>
              <a:ext uri="{FF2B5EF4-FFF2-40B4-BE49-F238E27FC236}">
                <a16:creationId xmlns:a16="http://schemas.microsoft.com/office/drawing/2014/main" xmlns="" id="{92F0F802-D596-0B43-A954-56D0760903F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r="466"/>
          <a:stretch>
            <a:fillRect/>
          </a:stretch>
        </p:blipFill>
        <p:spPr>
          <a:xfrm>
            <a:off x="10618407" y="7666733"/>
            <a:ext cx="944563" cy="943200"/>
          </a:xfrm>
        </p:spPr>
      </p:pic>
      <p:sp>
        <p:nvSpPr>
          <p:cNvPr id="60" name="Text Placeholder 59">
            <a:extLst>
              <a:ext uri="{FF2B5EF4-FFF2-40B4-BE49-F238E27FC236}">
                <a16:creationId xmlns:a16="http://schemas.microsoft.com/office/drawing/2014/main" xmlns="" id="{079B1D45-D387-6445-AD01-39C1397E5C29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607506" y="8995193"/>
            <a:ext cx="2422940" cy="161653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The brewery managed by Count N. N. </a:t>
            </a:r>
            <a:r>
              <a:rPr lang="en-GB" b="0" dirty="0" err="1"/>
              <a:t>Zubov</a:t>
            </a:r>
            <a:r>
              <a:rPr lang="en-GB" b="0" dirty="0"/>
              <a:t> is reconstructed and</a:t>
            </a:r>
          </a:p>
          <a:p>
            <a:pPr>
              <a:lnSpc>
                <a:spcPct val="130000"/>
              </a:lnSpc>
            </a:pPr>
            <a:r>
              <a:rPr lang="en-GB" b="0" dirty="0"/>
              <a:t>a brewer from abroad settles in the brewery.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xmlns="" id="{027BBE35-B722-EC44-B95E-FFC462A047C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5623807" y="8995192"/>
            <a:ext cx="3912016" cy="161653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During the period of the press ban GUBERNIJA became the </a:t>
            </a:r>
            <a:r>
              <a:rPr lang="en-GB" b="0" dirty="0" err="1"/>
              <a:t>center</a:t>
            </a:r>
            <a:r>
              <a:rPr lang="en-GB" b="0" dirty="0"/>
              <a:t> of</a:t>
            </a:r>
          </a:p>
          <a:p>
            <a:pPr>
              <a:lnSpc>
                <a:spcPct val="130000"/>
              </a:lnSpc>
            </a:pPr>
            <a:r>
              <a:rPr lang="en-GB" b="0" dirty="0"/>
              <a:t>Lithuanian culture Lithuanian books were hidden in its cellars, and secret meetings of intellectuals took place there.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xmlns="" id="{3B0235CF-CA40-834A-81B3-F58CFFB5C7A5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9886598" y="8995193"/>
            <a:ext cx="2422940" cy="95635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Expansion.</a:t>
            </a:r>
          </a:p>
          <a:p>
            <a:pPr>
              <a:lnSpc>
                <a:spcPct val="130000"/>
              </a:lnSpc>
            </a:pPr>
            <a:r>
              <a:rPr lang="en-GB" b="0" dirty="0"/>
              <a:t>47 workers make 250,000 buckets of beer a month.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xmlns="" id="{BB3A0BC1-4830-1645-AE0C-48B7C11EFD35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12878271" y="8995192"/>
            <a:ext cx="3602394" cy="128644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A huge fire breaks out, but this does not stop beer production. GUBERNIJA produces more than 1,500,000 </a:t>
            </a:r>
            <a:r>
              <a:rPr lang="en-GB" b="0" dirty="0" err="1"/>
              <a:t>liters</a:t>
            </a:r>
            <a:r>
              <a:rPr lang="en-GB" b="0" dirty="0"/>
              <a:t> per year.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xmlns="" id="{180C9637-70C8-4D44-8BDC-403B8B86C0D7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7014762" y="8995192"/>
            <a:ext cx="2422940" cy="227671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b="0" dirty="0"/>
              <a:t>GUBERNIJA is renewed</a:t>
            </a:r>
            <a:br>
              <a:rPr lang="en-GB" b="0" dirty="0"/>
            </a:br>
            <a:r>
              <a:rPr lang="en-GB" b="0" spc="5" dirty="0">
                <a:solidFill>
                  <a:srgbClr val="141B4D"/>
                </a:solidFill>
              </a:rPr>
              <a:t>and bravely continues the history of real brewing.</a:t>
            </a:r>
          </a:p>
          <a:p>
            <a:pPr>
              <a:lnSpc>
                <a:spcPct val="130000"/>
              </a:lnSpc>
            </a:pPr>
            <a:endParaRPr lang="en-GB" b="0" dirty="0"/>
          </a:p>
          <a:p>
            <a:pPr>
              <a:lnSpc>
                <a:spcPct val="130000"/>
              </a:lnSpc>
            </a:pPr>
            <a:endParaRPr lang="en-GB" b="0" dirty="0"/>
          </a:p>
          <a:p>
            <a:pPr>
              <a:lnSpc>
                <a:spcPct val="130000"/>
              </a:lnSpc>
            </a:pPr>
            <a:endParaRPr lang="x-none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522707-7B54-A546-920B-45E85700A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0" y="6662548"/>
            <a:ext cx="18540000" cy="41608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xmlns="" id="{9D7DB683-40DC-C345-BBB7-7BDA3003CADA}"/>
              </a:ext>
            </a:extLst>
          </p:cNvPr>
          <p:cNvSpPr/>
          <p:nvPr/>
        </p:nvSpPr>
        <p:spPr>
          <a:xfrm>
            <a:off x="17844961" y="7850678"/>
            <a:ext cx="893889" cy="576580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5B1EB4AA-3F3C-6A41-BFA1-A26351ABD0F4}"/>
              </a:ext>
            </a:extLst>
          </p:cNvPr>
          <p:cNvSpPr/>
          <p:nvPr/>
        </p:nvSpPr>
        <p:spPr>
          <a:xfrm>
            <a:off x="2355850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E4E1F198-A086-554F-BC5C-C2B493C479DC}"/>
              </a:ext>
            </a:extLst>
          </p:cNvPr>
          <p:cNvSpPr/>
          <p:nvPr/>
        </p:nvSpPr>
        <p:spPr>
          <a:xfrm>
            <a:off x="16657146" y="6575773"/>
            <a:ext cx="212380" cy="2123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1162D5AD-BF5C-6F40-9FD3-821B6659DC76}"/>
              </a:ext>
            </a:extLst>
          </p:cNvPr>
          <p:cNvSpPr/>
          <p:nvPr/>
        </p:nvSpPr>
        <p:spPr>
          <a:xfrm>
            <a:off x="14624050" y="6575773"/>
            <a:ext cx="21237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A2BB1222-9138-1645-B424-BCECC244CA84}"/>
              </a:ext>
            </a:extLst>
          </p:cNvPr>
          <p:cNvSpPr/>
          <p:nvPr/>
        </p:nvSpPr>
        <p:spPr>
          <a:xfrm>
            <a:off x="12870188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xmlns="" id="{088BA864-BADF-E54D-A4E5-2141FADED40B}"/>
              </a:ext>
            </a:extLst>
          </p:cNvPr>
          <p:cNvSpPr/>
          <p:nvPr/>
        </p:nvSpPr>
        <p:spPr>
          <a:xfrm>
            <a:off x="10982670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xmlns="" id="{02539DDE-0E2A-3543-AC97-66EE09151F2E}"/>
              </a:ext>
            </a:extLst>
          </p:cNvPr>
          <p:cNvSpPr/>
          <p:nvPr/>
        </p:nvSpPr>
        <p:spPr>
          <a:xfrm>
            <a:off x="9083223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xmlns="" id="{A8981CFD-E6FF-D047-9859-513B7EEDDC70}"/>
              </a:ext>
            </a:extLst>
          </p:cNvPr>
          <p:cNvSpPr/>
          <p:nvPr/>
        </p:nvSpPr>
        <p:spPr>
          <a:xfrm>
            <a:off x="7613650" y="6575773"/>
            <a:ext cx="212380" cy="2123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A288D9AB-B2FA-6342-BAA2-B5C14F7DC85D}"/>
              </a:ext>
            </a:extLst>
          </p:cNvPr>
          <p:cNvSpPr/>
          <p:nvPr/>
        </p:nvSpPr>
        <p:spPr>
          <a:xfrm>
            <a:off x="5976867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xmlns="" id="{B3FF79BC-B168-2E4E-BDDB-B23CD37C6197}"/>
              </a:ext>
            </a:extLst>
          </p:cNvPr>
          <p:cNvSpPr/>
          <p:nvPr/>
        </p:nvSpPr>
        <p:spPr>
          <a:xfrm>
            <a:off x="3716904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xmlns="" id="{DF5A0A21-2D42-6941-824C-19ADCEF1DB78}"/>
              </a:ext>
            </a:extLst>
          </p:cNvPr>
          <p:cNvSpPr/>
          <p:nvPr/>
        </p:nvSpPr>
        <p:spPr>
          <a:xfrm>
            <a:off x="18129250" y="6575773"/>
            <a:ext cx="212380" cy="212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atin typeface="Trebuchet MS" panose="020B0703020202090204" pitchFamily="34" charset="0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xmlns="" id="{9D2C5CE0-AE35-624C-9897-C114531A3D5E}"/>
              </a:ext>
            </a:extLst>
          </p:cNvPr>
          <p:cNvSpPr txBox="1"/>
          <p:nvPr/>
        </p:nvSpPr>
        <p:spPr>
          <a:xfrm>
            <a:off x="17569253" y="7139473"/>
            <a:ext cx="1408142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3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2</a:t>
            </a:r>
            <a:r>
              <a:rPr sz="2350" spc="-1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0</a:t>
            </a: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xmlns="" id="{9D666500-F75C-7740-AD24-30895408EA82}"/>
              </a:ext>
            </a:extLst>
          </p:cNvPr>
          <p:cNvSpPr txBox="1"/>
          <p:nvPr/>
        </p:nvSpPr>
        <p:spPr>
          <a:xfrm>
            <a:off x="15992622" y="5601239"/>
            <a:ext cx="1436026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4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999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xmlns="" id="{1961575A-AC2C-0744-8AF5-056F75146303}"/>
              </a:ext>
            </a:extLst>
          </p:cNvPr>
          <p:cNvSpPr txBox="1"/>
          <p:nvPr/>
        </p:nvSpPr>
        <p:spPr>
          <a:xfrm>
            <a:off x="14071028" y="7139473"/>
            <a:ext cx="1385328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-4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r>
              <a:rPr sz="2350" spc="-2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3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7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xmlns="" id="{1372E5DA-7A34-CA46-9420-8B35B258EFE4}"/>
              </a:ext>
            </a:extLst>
          </p:cNvPr>
          <p:cNvSpPr txBox="1"/>
          <p:nvPr/>
        </p:nvSpPr>
        <p:spPr>
          <a:xfrm>
            <a:off x="12243024" y="5601239"/>
            <a:ext cx="1390398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-1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922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xmlns="" id="{60F672E5-9EBD-6E4A-8575-2D09C09D1637}"/>
              </a:ext>
            </a:extLst>
          </p:cNvPr>
          <p:cNvSpPr txBox="1"/>
          <p:nvPr/>
        </p:nvSpPr>
        <p:spPr>
          <a:xfrm>
            <a:off x="8430133" y="5601239"/>
            <a:ext cx="1438561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4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r>
              <a:rPr sz="2350" spc="9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0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0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xmlns="" id="{F12A4C5A-7AF6-734E-B51F-B388DB0EDF75}"/>
              </a:ext>
            </a:extLst>
          </p:cNvPr>
          <p:cNvSpPr txBox="1"/>
          <p:nvPr/>
        </p:nvSpPr>
        <p:spPr>
          <a:xfrm>
            <a:off x="5339564" y="5601239"/>
            <a:ext cx="1352374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8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1867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xmlns="" id="{2E082B5D-2B70-194A-8CD2-5EC6D6C60173}"/>
              </a:ext>
            </a:extLst>
          </p:cNvPr>
          <p:cNvSpPr txBox="1"/>
          <p:nvPr/>
        </p:nvSpPr>
        <p:spPr>
          <a:xfrm>
            <a:off x="1746250" y="5601239"/>
            <a:ext cx="1411944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8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4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6</a:t>
            </a:r>
            <a:r>
              <a:rPr sz="2350" spc="-2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6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5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xmlns="" id="{0F8EB19C-B773-AC41-A8BE-CE1810E128A5}"/>
              </a:ext>
            </a:extLst>
          </p:cNvPr>
          <p:cNvSpPr txBox="1"/>
          <p:nvPr/>
        </p:nvSpPr>
        <p:spPr>
          <a:xfrm>
            <a:off x="10280650" y="7139473"/>
            <a:ext cx="1413212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0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4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r>
              <a:rPr sz="235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0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7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xmlns="" id="{7D008F84-8215-9443-8640-D060B3112909}"/>
              </a:ext>
            </a:extLst>
          </p:cNvPr>
          <p:cNvSpPr txBox="1"/>
          <p:nvPr/>
        </p:nvSpPr>
        <p:spPr>
          <a:xfrm>
            <a:off x="6052513" y="7139473"/>
            <a:ext cx="3008937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1864-1904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xmlns="" id="{57904BE3-AD3F-1B4D-BD0B-617C07CF6520}"/>
              </a:ext>
            </a:extLst>
          </p:cNvPr>
          <p:cNvSpPr txBox="1"/>
          <p:nvPr/>
        </p:nvSpPr>
        <p:spPr>
          <a:xfrm>
            <a:off x="3072106" y="7139473"/>
            <a:ext cx="1396735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350" spc="-13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1</a:t>
            </a:r>
            <a:r>
              <a:rPr sz="2350" spc="-4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7</a:t>
            </a:r>
            <a:r>
              <a:rPr sz="2350" spc="40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r>
              <a:rPr sz="2350" spc="5" dirty="0">
                <a:solidFill>
                  <a:srgbClr val="85714D"/>
                </a:solidFill>
                <a:latin typeface="Trebuchet MS" panose="020B0703020202090204" pitchFamily="34" charset="0"/>
                <a:cs typeface="BreweryNo2CYR-XBold"/>
              </a:rPr>
              <a:t>9</a:t>
            </a:r>
            <a:endParaRPr sz="2350" dirty="0">
              <a:latin typeface="Trebuchet MS" panose="020B0703020202090204" pitchFamily="34" charset="0"/>
              <a:cs typeface="BreweryNo2CYR-XBold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xmlns="" id="{6ADF3F94-4390-2B49-889D-AD37C15F9FCF}"/>
              </a:ext>
            </a:extLst>
          </p:cNvPr>
          <p:cNvSpPr txBox="1"/>
          <p:nvPr/>
        </p:nvSpPr>
        <p:spPr>
          <a:xfrm>
            <a:off x="17090090" y="8761206"/>
            <a:ext cx="2347612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50" dirty="0">
              <a:latin typeface="Trebuchet MS" panose="020B0703020202090204" pitchFamily="34" charset="0"/>
              <a:cs typeface="Brewery No2 CYR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xmlns="" id="{E893120B-97AA-D64A-A9D6-4B3AA4C14F45}"/>
              </a:ext>
            </a:extLst>
          </p:cNvPr>
          <p:cNvSpPr txBox="1"/>
          <p:nvPr/>
        </p:nvSpPr>
        <p:spPr>
          <a:xfrm>
            <a:off x="17152078" y="9012508"/>
            <a:ext cx="2285624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xmlns="" id="{B5BA4431-499D-1A49-84ED-01979B1F5CA9}"/>
              </a:ext>
            </a:extLst>
          </p:cNvPr>
          <p:cNvSpPr txBox="1"/>
          <p:nvPr/>
        </p:nvSpPr>
        <p:spPr>
          <a:xfrm>
            <a:off x="15168891" y="3513408"/>
            <a:ext cx="3127589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xmlns="" id="{A879940B-E727-1644-8608-1CFE12CA4FD5}"/>
              </a:ext>
            </a:extLst>
          </p:cNvPr>
          <p:cNvSpPr txBox="1"/>
          <p:nvPr/>
        </p:nvSpPr>
        <p:spPr>
          <a:xfrm>
            <a:off x="11450052" y="3513408"/>
            <a:ext cx="2982984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x-none"/>
            </a:defPPr>
            <a:lvl1pPr marL="12700" marR="5080" indent="-88265" algn="ctr">
              <a:lnSpc>
                <a:spcPct val="137400"/>
              </a:lnSpc>
              <a:spcBef>
                <a:spcPts val="100"/>
              </a:spcBef>
              <a:defRPr sz="1650" b="1" spc="5">
                <a:solidFill>
                  <a:srgbClr val="141B4D"/>
                </a:solidFill>
                <a:latin typeface="Brewery No2 CYR" panose="020B0503050303020203" pitchFamily="34" charset="77"/>
              </a:defRPr>
            </a:lvl1pPr>
          </a:lstStyle>
          <a:p>
            <a:endParaRPr b="0" dirty="0">
              <a:latin typeface="Trebuchet MS" panose="020B0703020202090204" pitchFamily="34" charset="0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xmlns="" id="{D291265E-A53F-B944-9F3A-19E1B3C52ADE}"/>
              </a:ext>
            </a:extLst>
          </p:cNvPr>
          <p:cNvSpPr txBox="1"/>
          <p:nvPr/>
        </p:nvSpPr>
        <p:spPr>
          <a:xfrm>
            <a:off x="7855607" y="3513408"/>
            <a:ext cx="2562255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x-none"/>
            </a:defPPr>
            <a:lvl1pPr marL="12700" marR="5080" indent="-88265" algn="ctr">
              <a:lnSpc>
                <a:spcPct val="137400"/>
              </a:lnSpc>
              <a:spcBef>
                <a:spcPts val="100"/>
              </a:spcBef>
              <a:defRPr sz="1650" b="1" spc="5">
                <a:solidFill>
                  <a:srgbClr val="141B4D"/>
                </a:solidFill>
                <a:latin typeface="Brewery No2 CYR" panose="020B0503050303020203" pitchFamily="34" charset="77"/>
              </a:defRPr>
            </a:lvl1pPr>
          </a:lstStyle>
          <a:p>
            <a:endParaRPr b="0" dirty="0">
              <a:latin typeface="Trebuchet MS" panose="020B0703020202090204" pitchFamily="34" charset="0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xmlns="" id="{E5583DB8-8183-A34A-9519-3C062CDECC7F}"/>
              </a:ext>
            </a:extLst>
          </p:cNvPr>
          <p:cNvSpPr txBox="1"/>
          <p:nvPr/>
        </p:nvSpPr>
        <p:spPr>
          <a:xfrm>
            <a:off x="4650259" y="3513408"/>
            <a:ext cx="2777095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x-none"/>
            </a:defPPr>
            <a:lvl1pPr marL="12700" marR="5080" indent="-88265" algn="ctr">
              <a:lnSpc>
                <a:spcPct val="137400"/>
              </a:lnSpc>
              <a:spcBef>
                <a:spcPts val="100"/>
              </a:spcBef>
              <a:defRPr sz="1650" b="1" spc="5">
                <a:solidFill>
                  <a:srgbClr val="141B4D"/>
                </a:solidFill>
                <a:latin typeface="Brewery No2 CYR" panose="020B0503050303020203" pitchFamily="34" charset="77"/>
              </a:defRPr>
            </a:lvl1pPr>
          </a:lstStyle>
          <a:p>
            <a:endParaRPr b="0" dirty="0">
              <a:latin typeface="Trebuchet MS" panose="020B0703020202090204" pitchFamily="34" charset="0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xmlns="" id="{B29984F1-5EF7-314D-A76F-27444477BF28}"/>
              </a:ext>
            </a:extLst>
          </p:cNvPr>
          <p:cNvSpPr txBox="1"/>
          <p:nvPr/>
        </p:nvSpPr>
        <p:spPr>
          <a:xfrm>
            <a:off x="781686" y="3542517"/>
            <a:ext cx="3453982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x-none"/>
            </a:defPPr>
            <a:lvl1pPr marL="12700" marR="5080" indent="-88265" algn="ctr">
              <a:lnSpc>
                <a:spcPct val="137400"/>
              </a:lnSpc>
              <a:spcBef>
                <a:spcPts val="100"/>
              </a:spcBef>
              <a:defRPr sz="1650" b="1" spc="5">
                <a:solidFill>
                  <a:srgbClr val="141B4D"/>
                </a:solidFill>
                <a:latin typeface="Brewery No2 CYR" panose="020B0503050303020203" pitchFamily="34" charset="77"/>
              </a:defRPr>
            </a:lvl1pPr>
          </a:lstStyle>
          <a:p>
            <a:endParaRPr b="0" dirty="0">
              <a:latin typeface="Trebuchet MS" panose="020B0703020202090204" pitchFamily="34" charset="0"/>
            </a:endParaRPr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xmlns="" id="{4B808508-D1D0-F049-94F1-45B9C261A80D}"/>
              </a:ext>
            </a:extLst>
          </p:cNvPr>
          <p:cNvSpPr txBox="1"/>
          <p:nvPr/>
        </p:nvSpPr>
        <p:spPr>
          <a:xfrm>
            <a:off x="13082567" y="9151980"/>
            <a:ext cx="3574579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xmlns="" id="{04398C50-C394-DE40-B17F-FE612534E066}"/>
              </a:ext>
            </a:extLst>
          </p:cNvPr>
          <p:cNvSpPr txBox="1"/>
          <p:nvPr/>
        </p:nvSpPr>
        <p:spPr>
          <a:xfrm>
            <a:off x="9837535" y="9151351"/>
            <a:ext cx="2723896" cy="421334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object 34">
            <a:extLst>
              <a:ext uri="{FF2B5EF4-FFF2-40B4-BE49-F238E27FC236}">
                <a16:creationId xmlns:a16="http://schemas.microsoft.com/office/drawing/2014/main" xmlns="" id="{06D5CC89-E071-9D4A-9725-3331DB1B61D1}"/>
              </a:ext>
            </a:extLst>
          </p:cNvPr>
          <p:cNvSpPr txBox="1"/>
          <p:nvPr/>
        </p:nvSpPr>
        <p:spPr>
          <a:xfrm>
            <a:off x="5597663" y="8863611"/>
            <a:ext cx="3889097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3BBE3DF3-191A-F740-B085-2ECF2E0137EE}"/>
              </a:ext>
            </a:extLst>
          </p:cNvPr>
          <p:cNvSpPr txBox="1"/>
          <p:nvPr/>
        </p:nvSpPr>
        <p:spPr>
          <a:xfrm>
            <a:off x="2736850" y="8863611"/>
            <a:ext cx="2133600" cy="326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8265" algn="ctr">
              <a:lnSpc>
                <a:spcPct val="137400"/>
              </a:lnSpc>
              <a:spcBef>
                <a:spcPts val="100"/>
              </a:spcBef>
            </a:pPr>
            <a:endParaRPr sz="1650" spc="5" dirty="0">
              <a:solidFill>
                <a:srgbClr val="141B4D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8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person, indoor, person, cutting&#10;&#10;Description automatically generated">
            <a:extLst>
              <a:ext uri="{FF2B5EF4-FFF2-40B4-BE49-F238E27FC236}">
                <a16:creationId xmlns:a16="http://schemas.microsoft.com/office/drawing/2014/main" xmlns="" id="{FDAA5CBA-F523-D74F-AC3B-93DF2D82FF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b="152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B3F30440-F578-BB4C-8C5F-D43A9DBED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568" y="3332041"/>
            <a:ext cx="6059882" cy="4059445"/>
          </a:xfrm>
        </p:spPr>
        <p:txBody>
          <a:bodyPr/>
          <a:lstStyle/>
          <a:p>
            <a:pPr marL="381000" indent="-368935">
              <a:lnSpc>
                <a:spcPct val="100000"/>
              </a:lnSpc>
              <a:spcBef>
                <a:spcPts val="95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dirty="0"/>
              <a:t>Heritage</a:t>
            </a:r>
          </a:p>
          <a:p>
            <a:pPr marL="381000" indent="-368935">
              <a:lnSpc>
                <a:spcPct val="100000"/>
              </a:lnSpc>
              <a:spcBef>
                <a:spcPts val="2635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spc="15" dirty="0" err="1"/>
              <a:t>Mastership</a:t>
            </a:r>
            <a:r>
              <a:rPr lang="en-GB" spc="15" dirty="0"/>
              <a:t> and</a:t>
            </a:r>
            <a:r>
              <a:rPr lang="en-GB" spc="150" dirty="0"/>
              <a:t> </a:t>
            </a:r>
            <a:r>
              <a:rPr lang="en-GB" dirty="0"/>
              <a:t>excellence</a:t>
            </a:r>
          </a:p>
          <a:p>
            <a:pPr marL="381000" indent="-368935">
              <a:lnSpc>
                <a:spcPct val="100000"/>
              </a:lnSpc>
              <a:spcBef>
                <a:spcPts val="2640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spc="10" dirty="0"/>
              <a:t>Naturalness </a:t>
            </a:r>
            <a:r>
              <a:rPr lang="en-GB" spc="15" dirty="0"/>
              <a:t>and</a:t>
            </a:r>
            <a:r>
              <a:rPr lang="en-GB" spc="200" dirty="0"/>
              <a:t> </a:t>
            </a:r>
            <a:r>
              <a:rPr lang="en-GB" spc="25" dirty="0"/>
              <a:t>authenticity</a:t>
            </a:r>
            <a:endParaRPr lang="en-GB" dirty="0"/>
          </a:p>
          <a:p>
            <a:pPr marL="381000" indent="-368935">
              <a:lnSpc>
                <a:spcPct val="100000"/>
              </a:lnSpc>
              <a:spcBef>
                <a:spcPts val="2635"/>
              </a:spcBef>
              <a:buClr>
                <a:srgbClr val="85714D"/>
              </a:buClr>
              <a:buChar char="•"/>
              <a:tabLst>
                <a:tab pos="381635" algn="l"/>
              </a:tabLst>
            </a:pPr>
            <a:r>
              <a:rPr lang="en-GB" spc="-5" dirty="0"/>
              <a:t>Freedom </a:t>
            </a:r>
            <a:r>
              <a:rPr lang="en-GB" spc="15" dirty="0"/>
              <a:t>and</a:t>
            </a:r>
            <a:r>
              <a:rPr lang="en-GB" spc="254" dirty="0"/>
              <a:t> </a:t>
            </a:r>
            <a:r>
              <a:rPr lang="en-GB" spc="-5" dirty="0"/>
              <a:t>courage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95D0FFA3-A993-0342-A63C-6F16FB49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Our Values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2E4B526E-DD9A-CB4E-A6AF-F8C9CA9259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6</a:t>
            </a:fld>
            <a:endParaRPr lang="x-none"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0F7345A0-AAF1-724C-825A-3B8FECCC54C5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xmlns="" id="{F26B140C-85FA-444C-914C-82EC41252095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0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DBFFBD2-2E6C-1648-A2B5-35FFF2474D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x-none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9CE433-B108-BF43-AB7E-58F9E0189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Exclusiveness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3D17FF-0F87-8849-8E2C-88DDB99BAD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7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7451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Placeholder 62" descr="A picture containing sitting, table, food, plate&#10;&#10;Description automatically generated">
            <a:extLst>
              <a:ext uri="{FF2B5EF4-FFF2-40B4-BE49-F238E27FC236}">
                <a16:creationId xmlns:a16="http://schemas.microsoft.com/office/drawing/2014/main" xmlns="" id="{91C28254-D1C1-314B-8B67-7D24342491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4C04200E-9C6A-7340-9091-FC4D7D27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Interesting Facts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xmlns="" id="{5566DD3F-F6C7-6447-AA67-ED463DAC90E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The main building construction date remains carved on the cornerstone 1799.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xmlns="" id="{C4AFB830-3AEB-AD44-8319-7DF46F56E6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fld id="{B6F15528-21DE-4FAA-801E-634DDDAF4B2B}" type="slidenum">
              <a:rPr lang="x-none" smtClean="0">
                <a:solidFill>
                  <a:schemeClr val="tx1"/>
                </a:solidFill>
              </a:rPr>
              <a:pPr/>
              <a:t>8</a:t>
            </a:fld>
            <a:endParaRPr lang="x-none" dirty="0">
              <a:solidFill>
                <a:schemeClr val="tx1"/>
              </a:solidFill>
            </a:endParaRPr>
          </a:p>
        </p:txBody>
      </p:sp>
      <p:pic>
        <p:nvPicPr>
          <p:cNvPr id="65" name="Picture Placeholder 64" descr="A view of a building&#10;&#10;Description automatically generated">
            <a:extLst>
              <a:ext uri="{FF2B5EF4-FFF2-40B4-BE49-F238E27FC236}">
                <a16:creationId xmlns:a16="http://schemas.microsoft.com/office/drawing/2014/main" xmlns="" id="{D11382EA-C7FA-1C4F-89DE-23028F64FF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3" name="Text Placeholder 52">
            <a:extLst>
              <a:ext uri="{FF2B5EF4-FFF2-40B4-BE49-F238E27FC236}">
                <a16:creationId xmlns:a16="http://schemas.microsoft.com/office/drawing/2014/main" xmlns="" id="{B0B090BC-6525-264F-B4CC-EFA47F3A559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GB" dirty="0"/>
              <a:t>Our cellars have been declared a cultural heritage object</a:t>
            </a:r>
          </a:p>
        </p:txBody>
      </p:sp>
      <p:pic>
        <p:nvPicPr>
          <p:cNvPr id="67" name="Picture Placeholder 6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41BD8B0-066C-2646-98D4-F9B414CC5A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5" name="Text Placeholder 54">
            <a:extLst>
              <a:ext uri="{FF2B5EF4-FFF2-40B4-BE49-F238E27FC236}">
                <a16:creationId xmlns:a16="http://schemas.microsoft.com/office/drawing/2014/main" xmlns="" id="{308CC0A7-4674-1C46-BD4E-42C17191BACE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GB" dirty="0"/>
              <a:t>During the press ban Lithuanian books were hidden and secret gatherings of “book carriers“ took place here</a:t>
            </a:r>
          </a:p>
        </p:txBody>
      </p:sp>
      <p:pic>
        <p:nvPicPr>
          <p:cNvPr id="69" name="Picture Placeholder 68" descr="A vintage photo of a person&#10;&#10;Description automatically generated">
            <a:extLst>
              <a:ext uri="{FF2B5EF4-FFF2-40B4-BE49-F238E27FC236}">
                <a16:creationId xmlns:a16="http://schemas.microsoft.com/office/drawing/2014/main" xmlns="" id="{3B9351FF-5FFE-4248-B220-B3E7F78339F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7" name="Text Placeholder 56">
            <a:extLst>
              <a:ext uri="{FF2B5EF4-FFF2-40B4-BE49-F238E27FC236}">
                <a16:creationId xmlns:a16="http://schemas.microsoft.com/office/drawing/2014/main" xmlns="" id="{FA13345A-39B0-6444-91ED-FFE4D43BD412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GB" dirty="0"/>
              <a:t>Our employee </a:t>
            </a:r>
            <a:r>
              <a:rPr lang="en-GB" dirty="0" err="1"/>
              <a:t>Juozas</a:t>
            </a:r>
            <a:r>
              <a:rPr lang="en-GB" dirty="0"/>
              <a:t> </a:t>
            </a:r>
            <a:r>
              <a:rPr lang="en-GB" dirty="0" err="1"/>
              <a:t>Vinča</a:t>
            </a:r>
            <a:r>
              <a:rPr lang="en-GB" dirty="0"/>
              <a:t> was the first Lithuanian boxer to achieve significant international victories and popularized the sport across the country</a:t>
            </a:r>
          </a:p>
        </p:txBody>
      </p:sp>
      <p:pic>
        <p:nvPicPr>
          <p:cNvPr id="71" name="Picture Placeholder 7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6A879F7-47EB-A646-A3DD-D8E1082C110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9" name="Text Placeholder 58">
            <a:extLst>
              <a:ext uri="{FF2B5EF4-FFF2-40B4-BE49-F238E27FC236}">
                <a16:creationId xmlns:a16="http://schemas.microsoft.com/office/drawing/2014/main" xmlns="" id="{708D8E9C-77FC-2E42-A20D-59FDB894620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GB" dirty="0"/>
              <a:t>Since 1922, when the brewery was named GUBERNIJA, its logo has been changed 11 times, but the image of a goat has always remained.</a:t>
            </a:r>
          </a:p>
        </p:txBody>
      </p:sp>
      <p:pic>
        <p:nvPicPr>
          <p:cNvPr id="73" name="Picture Placeholder 72" descr="A close up of food on a plate&#10;&#10;Description automatically generated">
            <a:extLst>
              <a:ext uri="{FF2B5EF4-FFF2-40B4-BE49-F238E27FC236}">
                <a16:creationId xmlns:a16="http://schemas.microsoft.com/office/drawing/2014/main" xmlns="" id="{EF59938F-D58B-BD41-A11D-0EB50C23523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xmlns="" id="{8636CE6B-0126-404C-92CD-FFB6EB4852A9}"/>
              </a:ext>
            </a:extLst>
          </p:cNvPr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n-GB" dirty="0"/>
              <a:t>GUBERNIJA bread kvass is made from specially baked bread rusks</a:t>
            </a:r>
          </a:p>
        </p:txBody>
      </p:sp>
    </p:spTree>
    <p:extLst>
      <p:ext uri="{BB962C8B-B14F-4D97-AF65-F5344CB8AC3E}">
        <p14:creationId xmlns:p14="http://schemas.microsoft.com/office/powerpoint/2010/main" val="159497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glass of wine&#10;&#10;Description automatically generated">
            <a:extLst>
              <a:ext uri="{FF2B5EF4-FFF2-40B4-BE49-F238E27FC236}">
                <a16:creationId xmlns:a16="http://schemas.microsoft.com/office/drawing/2014/main" xmlns="" id="{C79EA56F-6F8E-8D45-A6F8-2361D92EEF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b="15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EAEB2-B5F5-B346-9E91-5FC76AA77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4250" y="4060825"/>
            <a:ext cx="6477000" cy="2043508"/>
          </a:xfrm>
        </p:spPr>
        <p:txBody>
          <a:bodyPr/>
          <a:lstStyle/>
          <a:p>
            <a:r>
              <a:rPr lang="en-GB" dirty="0"/>
              <a:t>Centuries old Lithuanian brewery cherishes traditions and today is famous for it‘s beers, especially ales, and bread kvass.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8C8D129-6C76-644D-A1FE-9BCC42F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82" y="676560"/>
            <a:ext cx="8858664" cy="2785378"/>
          </a:xfrm>
        </p:spPr>
        <p:txBody>
          <a:bodyPr/>
          <a:lstStyle/>
          <a:p>
            <a:r>
              <a:rPr lang="en-GB" dirty="0"/>
              <a:t>GUBERNIJA</a:t>
            </a:r>
            <a:br>
              <a:rPr lang="en-GB" dirty="0"/>
            </a:br>
            <a:r>
              <a:rPr lang="en-GB" dirty="0"/>
              <a:t>Today</a:t>
            </a:r>
            <a:endParaRPr lang="x-none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xmlns="" id="{1C10E942-22C8-1749-825B-1FCBA18A44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wrap="square" lIns="0" tIns="0" rIns="0" bIns="0">
            <a:spAutoFit/>
          </a:bodyPr>
          <a:lstStyle>
            <a:lvl1pPr>
              <a:defRPr lang="x-none" sz="1650" b="0" i="0" spc="-5" smtClean="0">
                <a:solidFill>
                  <a:schemeClr val="bg1"/>
                </a:solidFill>
                <a:cs typeface="Brewery No2 CYR"/>
              </a:defRPr>
            </a:lvl1pPr>
          </a:lstStyle>
          <a:p>
            <a:pPr algn="ctr"/>
            <a:fld id="{B6F15528-21DE-4FAA-801E-634DDDAF4B2B}" type="slidenum">
              <a:rPr lang="x-none" smtClean="0"/>
              <a:pPr algn="ctr"/>
              <a:t>9</a:t>
            </a:fld>
            <a:endParaRPr lang="x-none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88345DA4-571B-DE43-9964-09AB9E7288BA}"/>
              </a:ext>
            </a:extLst>
          </p:cNvPr>
          <p:cNvSpPr/>
          <p:nvPr/>
        </p:nvSpPr>
        <p:spPr>
          <a:xfrm>
            <a:off x="19177886" y="1702719"/>
            <a:ext cx="0" cy="8376920"/>
          </a:xfrm>
          <a:custGeom>
            <a:avLst/>
            <a:gdLst/>
            <a:ahLst/>
            <a:cxnLst/>
            <a:rect l="l" t="t" r="r" b="b"/>
            <a:pathLst>
              <a:path h="8376920">
                <a:moveTo>
                  <a:pt x="0" y="0"/>
                </a:moveTo>
                <a:lnTo>
                  <a:pt x="0" y="8376708"/>
                </a:lnTo>
              </a:path>
            </a:pathLst>
          </a:custGeom>
          <a:ln w="341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58762210-809F-5748-B2F7-FEEFE71D6CB4}"/>
              </a:ext>
            </a:extLst>
          </p:cNvPr>
          <p:cNvSpPr/>
          <p:nvPr/>
        </p:nvSpPr>
        <p:spPr>
          <a:xfrm>
            <a:off x="18730940" y="714401"/>
            <a:ext cx="893889" cy="5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7349B50E-9FEE-7B46-9FA7-D250B5042AF4}"/>
              </a:ext>
            </a:extLst>
          </p:cNvPr>
          <p:cNvSpPr txBox="1">
            <a:spLocks/>
          </p:cNvSpPr>
          <p:nvPr/>
        </p:nvSpPr>
        <p:spPr>
          <a:xfrm>
            <a:off x="2054614" y="7092274"/>
            <a:ext cx="6477000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lang="x-none" sz="3300" kern="1200" spc="20" dirty="0">
                <a:solidFill>
                  <a:srgbClr val="141B4D"/>
                </a:solidFill>
                <a:latin typeface="Brewery No2 CYR Heavy" panose="020B0A03050303020203" pitchFamily="34" charset="77"/>
                <a:ea typeface="+mn-ea"/>
                <a:cs typeface="BreweryNo2CYR-Medium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Only high quality raw materials.</a:t>
            </a:r>
          </a:p>
          <a:p>
            <a:endParaRPr lang="en-GB" dirty="0">
              <a:latin typeface="Trebuchet MS" panose="020B0703020202090204" pitchFamily="34" charset="0"/>
              <a:cs typeface="Apple Chancery" panose="03020702040506060504" pitchFamily="66" charset="-79"/>
            </a:endParaRPr>
          </a:p>
          <a:p>
            <a:r>
              <a:rPr lang="en-GB" dirty="0">
                <a:latin typeface="Trebuchet MS" panose="020B0703020202090204" pitchFamily="34" charset="0"/>
                <a:cs typeface="Apple Chancery" panose="03020702040506060504" pitchFamily="66" charset="-79"/>
              </a:rPr>
              <a:t>Classic brewing technology.</a:t>
            </a:r>
          </a:p>
        </p:txBody>
      </p:sp>
      <p:pic>
        <p:nvPicPr>
          <p:cNvPr id="16" name="Picture 15" descr="A picture containing indoor, drawing, sitting&#10;&#10;Description automatically generated">
            <a:extLst>
              <a:ext uri="{FF2B5EF4-FFF2-40B4-BE49-F238E27FC236}">
                <a16:creationId xmlns:a16="http://schemas.microsoft.com/office/drawing/2014/main" xmlns="" id="{5B8A17DC-A330-C44B-98DD-8DC09A27E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6" y="6946067"/>
            <a:ext cx="475840" cy="670503"/>
          </a:xfrm>
          <a:prstGeom prst="rect">
            <a:avLst/>
          </a:prstGeom>
        </p:spPr>
      </p:pic>
      <p:pic>
        <p:nvPicPr>
          <p:cNvPr id="17" name="Picture 16" descr="A picture containing indoor, drawing, sitting&#10;&#10;Description automatically generated">
            <a:extLst>
              <a:ext uri="{FF2B5EF4-FFF2-40B4-BE49-F238E27FC236}">
                <a16:creationId xmlns:a16="http://schemas.microsoft.com/office/drawing/2014/main" xmlns="" id="{B98E3B92-046E-0C45-AE9E-6D8D3950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6" y="7957448"/>
            <a:ext cx="475840" cy="6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16364"/>
      </p:ext>
    </p:extLst>
  </p:cSld>
  <p:clrMapOvr>
    <a:masterClrMapping/>
  </p:clrMapOvr>
</p:sld>
</file>

<file path=ppt/theme/theme1.xml><?xml version="1.0" encoding="utf-8"?>
<a:theme xmlns:a="http://schemas.openxmlformats.org/drawingml/2006/main" name="Gubernija-Theme_v2">
  <a:themeElements>
    <a:clrScheme name="Gubernija-spalvos-v2">
      <a:dk1>
        <a:srgbClr val="09164A"/>
      </a:dk1>
      <a:lt1>
        <a:srgbClr val="FFFFFF"/>
      </a:lt1>
      <a:dk2>
        <a:srgbClr val="091649"/>
      </a:dk2>
      <a:lt2>
        <a:srgbClr val="E3DCD3"/>
      </a:lt2>
      <a:accent1>
        <a:srgbClr val="091649"/>
      </a:accent1>
      <a:accent2>
        <a:srgbClr val="89734E"/>
      </a:accent2>
      <a:accent3>
        <a:srgbClr val="EC482F"/>
      </a:accent3>
      <a:accent4>
        <a:srgbClr val="A9BAD2"/>
      </a:accent4>
      <a:accent5>
        <a:srgbClr val="E3DCD3"/>
      </a:accent5>
      <a:accent6>
        <a:srgbClr val="14382E"/>
      </a:accent6>
      <a:hlink>
        <a:srgbClr val="FFFFFF"/>
      </a:hlink>
      <a:folHlink>
        <a:srgbClr val="80008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/>
            </a:solidFill>
            <a:latin typeface="Trebuchet MS" panose="020B070302020209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Gubernija-Theme_v2" id="{A0AF9B4D-B443-7B42-B8BC-465F8F5F6EE4}" vid="{BDD2D01C-67A5-B94B-813E-6F9DF8340A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CA22753ED41C47B14066472C7ECB8F" ma:contentTypeVersion="14" ma:contentTypeDescription="Create a new document." ma:contentTypeScope="" ma:versionID="0bb6edc39db112317e1fbe8178c0920d">
  <xsd:schema xmlns:xsd="http://www.w3.org/2001/XMLSchema" xmlns:xs="http://www.w3.org/2001/XMLSchema" xmlns:p="http://schemas.microsoft.com/office/2006/metadata/properties" xmlns:ns2="9ebb9f94-3ac1-496b-bcb7-8e3d7f516881" xmlns:ns3="928d59fe-7ca9-466d-9dae-0ed9b8c29fb9" targetNamespace="http://schemas.microsoft.com/office/2006/metadata/properties" ma:root="true" ma:fieldsID="c2463fc1e0ff8058a978a5cfc05640aa" ns2:_="" ns3:_="">
    <xsd:import namespace="9ebb9f94-3ac1-496b-bcb7-8e3d7f516881"/>
    <xsd:import namespace="928d59fe-7ca9-466d-9dae-0ed9b8c29f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gbFolderOwner" minOccurs="0"/>
                <xsd:element ref="ns2:MediaServiceLocation" minOccurs="0"/>
                <xsd:element ref="ns2:Informacija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b9f94-3ac1-496b-bcb7-8e3d7f5168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gbFolderOwner" ma:index="15" nillable="true" ma:displayName="Savininkas" ma:format="Dropdown" ma:list="UserInfo" ma:SharePointGroup="0" ma:internalName="MgbFolder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Informacija" ma:index="17" nillable="true" ma:displayName="Informacija" ma:internalName="Informacija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d59fe-7ca9-466d-9dae-0ed9b8c29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gbFolderOwner xmlns="9ebb9f94-3ac1-496b-bcb7-8e3d7f516881">
      <UserInfo>
        <DisplayName/>
        <AccountId xsi:nil="true"/>
        <AccountType/>
      </UserInfo>
    </MgbFolderOwner>
    <Informacija xmlns="9ebb9f94-3ac1-496b-bcb7-8e3d7f516881" xsi:nil="true"/>
  </documentManagement>
</p:properties>
</file>

<file path=customXml/itemProps1.xml><?xml version="1.0" encoding="utf-8"?>
<ds:datastoreItem xmlns:ds="http://schemas.openxmlformats.org/officeDocument/2006/customXml" ds:itemID="{CD60C63A-BCD3-413B-8471-3FC33C70A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bb9f94-3ac1-496b-bcb7-8e3d7f516881"/>
    <ds:schemaRef ds:uri="928d59fe-7ca9-466d-9dae-0ed9b8c29f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D6A36B-4CB8-45B5-8E84-0E05A8598F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4C5F52-3C14-4727-A9D1-F643693E5756}">
  <ds:schemaRefs>
    <ds:schemaRef ds:uri="http://purl.org/dc/dcmitype/"/>
    <ds:schemaRef ds:uri="9ebb9f94-3ac1-496b-bcb7-8e3d7f516881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928d59fe-7ca9-466d-9dae-0ed9b8c29fb9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Gubernija-Theme_v2</Template>
  <TotalTime>12</TotalTime>
  <Words>470</Words>
  <Application>Microsoft Office PowerPoint</Application>
  <PresentationFormat>Произвольный</PresentationFormat>
  <Paragraphs>86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Gubernija-Theme_v2</vt:lpstr>
      <vt:lpstr>Gubernija brewery</vt:lpstr>
      <vt:lpstr>About us</vt:lpstr>
      <vt:lpstr>GUBERNIJA – PART OF MV GROUP</vt:lpstr>
      <vt:lpstr>GUBERNIJA overview</vt:lpstr>
      <vt:lpstr>Our History</vt:lpstr>
      <vt:lpstr>Our Values</vt:lpstr>
      <vt:lpstr>Exclusiveness</vt:lpstr>
      <vt:lpstr>Interesting Facts</vt:lpstr>
      <vt:lpstr>GUBERNIJA Today</vt:lpstr>
      <vt:lpstr>Production Capacity</vt:lpstr>
      <vt:lpstr>Thank You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Phasellus feugiat tincidunt ligula.</dc:title>
  <dc:creator>Deivis G</dc:creator>
  <cp:lastModifiedBy>Кривоносов Александр</cp:lastModifiedBy>
  <cp:revision>12</cp:revision>
  <dcterms:created xsi:type="dcterms:W3CDTF">2020-08-06T07:47:32Z</dcterms:created>
  <dcterms:modified xsi:type="dcterms:W3CDTF">2020-11-05T08:01:23Z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2020-07-17T10:00:00Z</vt:filetime>
  </property>
  <property fmtid="{D5CDD505-2E9C-101B-9397-08002B2CF9AE}" pid="3" name="Creator">
    <vt:lpwstr>Adobe Illustrator 24.2 (Macintosh)</vt:lpwstr>
  </property>
  <property fmtid="{D5CDD505-2E9C-101B-9397-08002B2CF9AE}" pid="4" name="LastSaved">
    <vt:filetime>2020-07-17T10:00:00Z</vt:filetime>
  </property>
  <property fmtid="{D5CDD505-2E9C-101B-9397-08002B2CF9AE}" pid="5" name="ContentTypeId">
    <vt:lpwstr>0x01010018CA22753ED41C47B14066472C7ECB8F</vt:lpwstr>
  </property>
</Properties>
</file>